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1"/>
  </p:sldMasterIdLst>
  <p:notesMasterIdLst>
    <p:notesMasterId r:id="rId16"/>
  </p:notesMasterIdLst>
  <p:sldIdLst>
    <p:sldId id="1152" r:id="rId2"/>
    <p:sldId id="1164" r:id="rId3"/>
    <p:sldId id="1172" r:id="rId4"/>
    <p:sldId id="439" r:id="rId5"/>
    <p:sldId id="460" r:id="rId6"/>
    <p:sldId id="440" r:id="rId7"/>
    <p:sldId id="461" r:id="rId8"/>
    <p:sldId id="442" r:id="rId9"/>
    <p:sldId id="1158" r:id="rId10"/>
    <p:sldId id="1159" r:id="rId11"/>
    <p:sldId id="1173" r:id="rId12"/>
    <p:sldId id="1160" r:id="rId13"/>
    <p:sldId id="1162" r:id="rId14"/>
    <p:sldId id="1171"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B99C"/>
    <a:srgbClr val="2554A3"/>
    <a:srgbClr val="1A5465"/>
    <a:srgbClr val="253161"/>
    <a:srgbClr val="1B6A64"/>
    <a:srgbClr val="CBEAE3"/>
    <a:srgbClr val="4A92A7"/>
    <a:srgbClr val="A3C7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2993" autoAdjust="0"/>
  </p:normalViewPr>
  <p:slideViewPr>
    <p:cSldViewPr snapToGrid="0">
      <p:cViewPr varScale="1">
        <p:scale>
          <a:sx n="77" d="100"/>
          <a:sy n="77" d="100"/>
        </p:scale>
        <p:origin x="1830" y="78"/>
      </p:cViewPr>
      <p:guideLst/>
    </p:cSldViewPr>
  </p:slideViewPr>
  <p:notesTextViewPr>
    <p:cViewPr>
      <p:scale>
        <a:sx n="1" d="1"/>
        <a:sy n="1" d="1"/>
      </p:scale>
      <p:origin x="0" y="0"/>
    </p:cViewPr>
  </p:notesTextViewPr>
  <p:notesViewPr>
    <p:cSldViewPr snapToGrid="0">
      <p:cViewPr varScale="1">
        <p:scale>
          <a:sx n="88" d="100"/>
          <a:sy n="88" d="100"/>
        </p:scale>
        <p:origin x="382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41037C-EEF0-42B8-AF60-0C40C94AA505}"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de-DE"/>
        </a:p>
      </dgm:t>
    </dgm:pt>
    <dgm:pt modelId="{CC864B89-A4D2-44AD-98B8-A7DBBBFF85C0}">
      <dgm:prSet phldrT="[Text]"/>
      <dgm:spPr>
        <a:solidFill>
          <a:srgbClr val="2554A3"/>
        </a:solidFill>
      </dgm:spPr>
      <dgm:t>
        <a:bodyPr/>
        <a:lstStyle/>
        <a:p>
          <a:r>
            <a:rPr lang="de-DE" dirty="0"/>
            <a:t>Hauptziel</a:t>
          </a:r>
        </a:p>
      </dgm:t>
    </dgm:pt>
    <dgm:pt modelId="{70E014F3-0D1E-4038-A21F-A42F1EFD4C3A}" type="parTrans" cxnId="{69B21AA5-21FA-4A72-88BA-945A9F168C62}">
      <dgm:prSet/>
      <dgm:spPr/>
      <dgm:t>
        <a:bodyPr/>
        <a:lstStyle/>
        <a:p>
          <a:endParaRPr lang="de-DE"/>
        </a:p>
      </dgm:t>
    </dgm:pt>
    <dgm:pt modelId="{D1D4E3BC-6C73-40E2-BC21-78F99AAB8096}" type="sibTrans" cxnId="{69B21AA5-21FA-4A72-88BA-945A9F168C62}">
      <dgm:prSet/>
      <dgm:spPr/>
      <dgm:t>
        <a:bodyPr/>
        <a:lstStyle/>
        <a:p>
          <a:endParaRPr lang="de-DE"/>
        </a:p>
      </dgm:t>
    </dgm:pt>
    <dgm:pt modelId="{380816BB-BB2A-4D5C-9D90-3117D743B82F}">
      <dgm:prSet phldrT="[Text]"/>
      <dgm:spPr>
        <a:solidFill>
          <a:srgbClr val="1A5465"/>
        </a:solidFill>
      </dgm:spPr>
      <dgm:t>
        <a:bodyPr/>
        <a:lstStyle/>
        <a:p>
          <a:r>
            <a:rPr lang="de-DE" dirty="0"/>
            <a:t>Teilziel 1</a:t>
          </a:r>
        </a:p>
      </dgm:t>
    </dgm:pt>
    <dgm:pt modelId="{5EA8D3C7-5EE0-4337-93B7-1FBDF4298173}" type="parTrans" cxnId="{88822CA5-764E-4D62-94DC-EAEE3A66332C}">
      <dgm:prSet/>
      <dgm:spPr/>
      <dgm:t>
        <a:bodyPr/>
        <a:lstStyle/>
        <a:p>
          <a:endParaRPr lang="de-DE"/>
        </a:p>
      </dgm:t>
    </dgm:pt>
    <dgm:pt modelId="{77DE8D65-29DD-427C-AEAD-47A62BEDC955}" type="sibTrans" cxnId="{88822CA5-764E-4D62-94DC-EAEE3A66332C}">
      <dgm:prSet/>
      <dgm:spPr/>
      <dgm:t>
        <a:bodyPr/>
        <a:lstStyle/>
        <a:p>
          <a:endParaRPr lang="de-DE"/>
        </a:p>
      </dgm:t>
    </dgm:pt>
    <dgm:pt modelId="{9D6BF0F1-495C-4EC9-8162-BAF0B2054BD4}">
      <dgm:prSet phldrT="[Text]"/>
      <dgm:spPr>
        <a:solidFill>
          <a:srgbClr val="1A5465"/>
        </a:solidFill>
      </dgm:spPr>
      <dgm:t>
        <a:bodyPr/>
        <a:lstStyle/>
        <a:p>
          <a:r>
            <a:rPr lang="de-DE" dirty="0"/>
            <a:t>Teilziel 2</a:t>
          </a:r>
        </a:p>
      </dgm:t>
    </dgm:pt>
    <dgm:pt modelId="{446D3496-3EB3-410D-8BF1-65EF17C4C598}" type="parTrans" cxnId="{D45A4E5F-C015-499B-8497-9A624B72F899}">
      <dgm:prSet/>
      <dgm:spPr/>
      <dgm:t>
        <a:bodyPr/>
        <a:lstStyle/>
        <a:p>
          <a:endParaRPr lang="de-DE"/>
        </a:p>
      </dgm:t>
    </dgm:pt>
    <dgm:pt modelId="{B3336170-1C3D-499F-92E6-CEF21423ED59}" type="sibTrans" cxnId="{D45A4E5F-C015-499B-8497-9A624B72F899}">
      <dgm:prSet/>
      <dgm:spPr/>
      <dgm:t>
        <a:bodyPr/>
        <a:lstStyle/>
        <a:p>
          <a:endParaRPr lang="de-DE"/>
        </a:p>
      </dgm:t>
    </dgm:pt>
    <dgm:pt modelId="{8797C6E6-E4E7-4780-A1E6-1CB9490BD4CB}">
      <dgm:prSet phldrT="[Text]"/>
      <dgm:spPr>
        <a:solidFill>
          <a:srgbClr val="4EB99C"/>
        </a:solidFill>
      </dgm:spPr>
      <dgm:t>
        <a:bodyPr/>
        <a:lstStyle/>
        <a:p>
          <a:r>
            <a:rPr lang="de-DE" dirty="0"/>
            <a:t>Feinziel A</a:t>
          </a:r>
        </a:p>
      </dgm:t>
    </dgm:pt>
    <dgm:pt modelId="{11E43360-47E6-4ABB-BD61-BD0BD6C7F54D}" type="parTrans" cxnId="{2A634EE4-52D6-4E04-BAAB-F0E6F3979141}">
      <dgm:prSet/>
      <dgm:spPr/>
      <dgm:t>
        <a:bodyPr/>
        <a:lstStyle/>
        <a:p>
          <a:endParaRPr lang="de-DE"/>
        </a:p>
      </dgm:t>
    </dgm:pt>
    <dgm:pt modelId="{E2395F55-E220-4B7B-BEF7-42223E925FD9}" type="sibTrans" cxnId="{2A634EE4-52D6-4E04-BAAB-F0E6F3979141}">
      <dgm:prSet/>
      <dgm:spPr/>
      <dgm:t>
        <a:bodyPr/>
        <a:lstStyle/>
        <a:p>
          <a:endParaRPr lang="de-DE"/>
        </a:p>
      </dgm:t>
    </dgm:pt>
    <dgm:pt modelId="{7870C68E-B57F-4BCC-94AF-84BAEAA18148}">
      <dgm:prSet phldrT="[Text]"/>
      <dgm:spPr>
        <a:solidFill>
          <a:srgbClr val="4EB99C"/>
        </a:solidFill>
      </dgm:spPr>
      <dgm:t>
        <a:bodyPr/>
        <a:lstStyle/>
        <a:p>
          <a:r>
            <a:rPr lang="de-DE" dirty="0"/>
            <a:t>Feinziel B</a:t>
          </a:r>
        </a:p>
      </dgm:t>
    </dgm:pt>
    <dgm:pt modelId="{2CB3FB81-4C13-4F57-996F-86B182D24572}" type="parTrans" cxnId="{5F08B7EC-49FC-4229-845B-00B309C2F38C}">
      <dgm:prSet/>
      <dgm:spPr/>
      <dgm:t>
        <a:bodyPr/>
        <a:lstStyle/>
        <a:p>
          <a:endParaRPr lang="de-DE"/>
        </a:p>
      </dgm:t>
    </dgm:pt>
    <dgm:pt modelId="{C37B2B89-1C64-48E5-805E-0301517E78A8}" type="sibTrans" cxnId="{5F08B7EC-49FC-4229-845B-00B309C2F38C}">
      <dgm:prSet/>
      <dgm:spPr/>
      <dgm:t>
        <a:bodyPr/>
        <a:lstStyle/>
        <a:p>
          <a:endParaRPr lang="de-DE"/>
        </a:p>
      </dgm:t>
    </dgm:pt>
    <dgm:pt modelId="{39AE152D-2DC8-4FBC-9577-4F137899DBBD}" type="pres">
      <dgm:prSet presAssocID="{8741037C-EEF0-42B8-AF60-0C40C94AA505}" presName="mainComposite" presStyleCnt="0">
        <dgm:presLayoutVars>
          <dgm:chPref val="1"/>
          <dgm:dir/>
          <dgm:animOne val="branch"/>
          <dgm:animLvl val="lvl"/>
          <dgm:resizeHandles val="exact"/>
        </dgm:presLayoutVars>
      </dgm:prSet>
      <dgm:spPr/>
    </dgm:pt>
    <dgm:pt modelId="{48BBBE59-5EDE-43B9-8DB5-DACF8AD0DD33}" type="pres">
      <dgm:prSet presAssocID="{8741037C-EEF0-42B8-AF60-0C40C94AA505}" presName="hierFlow" presStyleCnt="0"/>
      <dgm:spPr/>
    </dgm:pt>
    <dgm:pt modelId="{A7EB4054-4048-4CBD-B997-BDDE3A25E61A}" type="pres">
      <dgm:prSet presAssocID="{8741037C-EEF0-42B8-AF60-0C40C94AA505}" presName="hierChild1" presStyleCnt="0">
        <dgm:presLayoutVars>
          <dgm:chPref val="1"/>
          <dgm:animOne val="branch"/>
          <dgm:animLvl val="lvl"/>
        </dgm:presLayoutVars>
      </dgm:prSet>
      <dgm:spPr/>
    </dgm:pt>
    <dgm:pt modelId="{7B39C513-62CA-4151-8C84-C972E1AC5E48}" type="pres">
      <dgm:prSet presAssocID="{CC864B89-A4D2-44AD-98B8-A7DBBBFF85C0}" presName="Name14" presStyleCnt="0"/>
      <dgm:spPr/>
    </dgm:pt>
    <dgm:pt modelId="{121C7958-C7EA-4310-810A-5DD83BFCD403}" type="pres">
      <dgm:prSet presAssocID="{CC864B89-A4D2-44AD-98B8-A7DBBBFF85C0}" presName="level1Shape" presStyleLbl="node0" presStyleIdx="0" presStyleCnt="1">
        <dgm:presLayoutVars>
          <dgm:chPref val="3"/>
        </dgm:presLayoutVars>
      </dgm:prSet>
      <dgm:spPr/>
    </dgm:pt>
    <dgm:pt modelId="{82BCF2A1-85DB-4D7A-A9E1-62D80D4DA6FD}" type="pres">
      <dgm:prSet presAssocID="{CC864B89-A4D2-44AD-98B8-A7DBBBFF85C0}" presName="hierChild2" presStyleCnt="0"/>
      <dgm:spPr/>
    </dgm:pt>
    <dgm:pt modelId="{7B26133F-454D-4A42-A29D-716A4E089763}" type="pres">
      <dgm:prSet presAssocID="{5EA8D3C7-5EE0-4337-93B7-1FBDF4298173}" presName="Name19" presStyleLbl="parChTrans1D2" presStyleIdx="0" presStyleCnt="2"/>
      <dgm:spPr/>
    </dgm:pt>
    <dgm:pt modelId="{242BB06E-CC17-40DF-842E-F8E5E83ACFF8}" type="pres">
      <dgm:prSet presAssocID="{380816BB-BB2A-4D5C-9D90-3117D743B82F}" presName="Name21" presStyleCnt="0"/>
      <dgm:spPr/>
    </dgm:pt>
    <dgm:pt modelId="{D981D1D5-0181-4363-BE90-AE5AD87F3BAE}" type="pres">
      <dgm:prSet presAssocID="{380816BB-BB2A-4D5C-9D90-3117D743B82F}" presName="level2Shape" presStyleLbl="node2" presStyleIdx="0" presStyleCnt="2"/>
      <dgm:spPr/>
    </dgm:pt>
    <dgm:pt modelId="{630E1276-2757-4D94-8DD3-8DE25333303E}" type="pres">
      <dgm:prSet presAssocID="{380816BB-BB2A-4D5C-9D90-3117D743B82F}" presName="hierChild3" presStyleCnt="0"/>
      <dgm:spPr/>
    </dgm:pt>
    <dgm:pt modelId="{AB98A245-2F95-40D9-8902-7F61F785D762}" type="pres">
      <dgm:prSet presAssocID="{446D3496-3EB3-410D-8BF1-65EF17C4C598}" presName="Name19" presStyleLbl="parChTrans1D2" presStyleIdx="1" presStyleCnt="2"/>
      <dgm:spPr/>
    </dgm:pt>
    <dgm:pt modelId="{75D6A0EE-CF21-45DE-A29F-CBA1F0B06339}" type="pres">
      <dgm:prSet presAssocID="{9D6BF0F1-495C-4EC9-8162-BAF0B2054BD4}" presName="Name21" presStyleCnt="0"/>
      <dgm:spPr/>
    </dgm:pt>
    <dgm:pt modelId="{750C0DED-7D0F-4585-ADD6-C989122F3AFA}" type="pres">
      <dgm:prSet presAssocID="{9D6BF0F1-495C-4EC9-8162-BAF0B2054BD4}" presName="level2Shape" presStyleLbl="node2" presStyleIdx="1" presStyleCnt="2"/>
      <dgm:spPr/>
    </dgm:pt>
    <dgm:pt modelId="{2DBDC8EB-AAE3-4B61-9440-6CBBE86D70D0}" type="pres">
      <dgm:prSet presAssocID="{9D6BF0F1-495C-4EC9-8162-BAF0B2054BD4}" presName="hierChild3" presStyleCnt="0"/>
      <dgm:spPr/>
    </dgm:pt>
    <dgm:pt modelId="{49A65F0D-0A26-4DB2-AFF6-25F9432EEC3C}" type="pres">
      <dgm:prSet presAssocID="{11E43360-47E6-4ABB-BD61-BD0BD6C7F54D}" presName="Name19" presStyleLbl="parChTrans1D3" presStyleIdx="0" presStyleCnt="2"/>
      <dgm:spPr/>
    </dgm:pt>
    <dgm:pt modelId="{6BFE43D2-FBF9-4DB6-8A4D-89B09E7264E6}" type="pres">
      <dgm:prSet presAssocID="{8797C6E6-E4E7-4780-A1E6-1CB9490BD4CB}" presName="Name21" presStyleCnt="0"/>
      <dgm:spPr/>
    </dgm:pt>
    <dgm:pt modelId="{BD59433A-E3D4-493F-9BC4-20921BC92C37}" type="pres">
      <dgm:prSet presAssocID="{8797C6E6-E4E7-4780-A1E6-1CB9490BD4CB}" presName="level2Shape" presStyleLbl="node3" presStyleIdx="0" presStyleCnt="2"/>
      <dgm:spPr/>
    </dgm:pt>
    <dgm:pt modelId="{29E86B74-6135-4872-8B59-FD5A54898564}" type="pres">
      <dgm:prSet presAssocID="{8797C6E6-E4E7-4780-A1E6-1CB9490BD4CB}" presName="hierChild3" presStyleCnt="0"/>
      <dgm:spPr/>
    </dgm:pt>
    <dgm:pt modelId="{2FD94EF2-127F-4D18-9CDE-A23023E15DA1}" type="pres">
      <dgm:prSet presAssocID="{2CB3FB81-4C13-4F57-996F-86B182D24572}" presName="Name19" presStyleLbl="parChTrans1D3" presStyleIdx="1" presStyleCnt="2"/>
      <dgm:spPr/>
    </dgm:pt>
    <dgm:pt modelId="{288A172F-91B4-496A-B3C2-299EA21F7077}" type="pres">
      <dgm:prSet presAssocID="{7870C68E-B57F-4BCC-94AF-84BAEAA18148}" presName="Name21" presStyleCnt="0"/>
      <dgm:spPr/>
    </dgm:pt>
    <dgm:pt modelId="{93E1CDF4-9275-433A-82ED-9709CC484C15}" type="pres">
      <dgm:prSet presAssocID="{7870C68E-B57F-4BCC-94AF-84BAEAA18148}" presName="level2Shape" presStyleLbl="node3" presStyleIdx="1" presStyleCnt="2"/>
      <dgm:spPr/>
    </dgm:pt>
    <dgm:pt modelId="{A8C88533-0BCF-4DD8-A9BA-C0E53C356CAF}" type="pres">
      <dgm:prSet presAssocID="{7870C68E-B57F-4BCC-94AF-84BAEAA18148}" presName="hierChild3" presStyleCnt="0"/>
      <dgm:spPr/>
    </dgm:pt>
    <dgm:pt modelId="{ECD799C3-89CC-4139-AF69-EF33F1D55550}" type="pres">
      <dgm:prSet presAssocID="{8741037C-EEF0-42B8-AF60-0C40C94AA505}" presName="bgShapesFlow" presStyleCnt="0"/>
      <dgm:spPr/>
    </dgm:pt>
  </dgm:ptLst>
  <dgm:cxnLst>
    <dgm:cxn modelId="{7A83612B-3B43-498E-926B-E158F026B3C5}" type="presOf" srcId="{380816BB-BB2A-4D5C-9D90-3117D743B82F}" destId="{D981D1D5-0181-4363-BE90-AE5AD87F3BAE}" srcOrd="0" destOrd="0" presId="urn:microsoft.com/office/officeart/2005/8/layout/hierarchy6"/>
    <dgm:cxn modelId="{D45A4E5F-C015-499B-8497-9A624B72F899}" srcId="{CC864B89-A4D2-44AD-98B8-A7DBBBFF85C0}" destId="{9D6BF0F1-495C-4EC9-8162-BAF0B2054BD4}" srcOrd="1" destOrd="0" parTransId="{446D3496-3EB3-410D-8BF1-65EF17C4C598}" sibTransId="{B3336170-1C3D-499F-92E6-CEF21423ED59}"/>
    <dgm:cxn modelId="{1AC39B73-DAFF-4CE2-8D35-CC93B70C6FF2}" type="presOf" srcId="{446D3496-3EB3-410D-8BF1-65EF17C4C598}" destId="{AB98A245-2F95-40D9-8902-7F61F785D762}" srcOrd="0" destOrd="0" presId="urn:microsoft.com/office/officeart/2005/8/layout/hierarchy6"/>
    <dgm:cxn modelId="{801CD095-0AE2-48CA-B6E9-33EB01240687}" type="presOf" srcId="{2CB3FB81-4C13-4F57-996F-86B182D24572}" destId="{2FD94EF2-127F-4D18-9CDE-A23023E15DA1}" srcOrd="0" destOrd="0" presId="urn:microsoft.com/office/officeart/2005/8/layout/hierarchy6"/>
    <dgm:cxn modelId="{9F38F49A-99A5-4EB5-8C68-03EB614D171D}" type="presOf" srcId="{5EA8D3C7-5EE0-4337-93B7-1FBDF4298173}" destId="{7B26133F-454D-4A42-A29D-716A4E089763}" srcOrd="0" destOrd="0" presId="urn:microsoft.com/office/officeart/2005/8/layout/hierarchy6"/>
    <dgm:cxn modelId="{69B21AA5-21FA-4A72-88BA-945A9F168C62}" srcId="{8741037C-EEF0-42B8-AF60-0C40C94AA505}" destId="{CC864B89-A4D2-44AD-98B8-A7DBBBFF85C0}" srcOrd="0" destOrd="0" parTransId="{70E014F3-0D1E-4038-A21F-A42F1EFD4C3A}" sibTransId="{D1D4E3BC-6C73-40E2-BC21-78F99AAB8096}"/>
    <dgm:cxn modelId="{88822CA5-764E-4D62-94DC-EAEE3A66332C}" srcId="{CC864B89-A4D2-44AD-98B8-A7DBBBFF85C0}" destId="{380816BB-BB2A-4D5C-9D90-3117D743B82F}" srcOrd="0" destOrd="0" parTransId="{5EA8D3C7-5EE0-4337-93B7-1FBDF4298173}" sibTransId="{77DE8D65-29DD-427C-AEAD-47A62BEDC955}"/>
    <dgm:cxn modelId="{9AB572AF-FA82-4CF1-96CE-B3A6B4C80E9C}" type="presOf" srcId="{9D6BF0F1-495C-4EC9-8162-BAF0B2054BD4}" destId="{750C0DED-7D0F-4585-ADD6-C989122F3AFA}" srcOrd="0" destOrd="0" presId="urn:microsoft.com/office/officeart/2005/8/layout/hierarchy6"/>
    <dgm:cxn modelId="{F5CD98B3-37A5-4188-9D71-55DFA2080515}" type="presOf" srcId="{8741037C-EEF0-42B8-AF60-0C40C94AA505}" destId="{39AE152D-2DC8-4FBC-9577-4F137899DBBD}" srcOrd="0" destOrd="0" presId="urn:microsoft.com/office/officeart/2005/8/layout/hierarchy6"/>
    <dgm:cxn modelId="{E4AAC4C1-B8A6-4FF8-A120-CA117C5556D4}" type="presOf" srcId="{7870C68E-B57F-4BCC-94AF-84BAEAA18148}" destId="{93E1CDF4-9275-433A-82ED-9709CC484C15}" srcOrd="0" destOrd="0" presId="urn:microsoft.com/office/officeart/2005/8/layout/hierarchy6"/>
    <dgm:cxn modelId="{ED2869D6-B62A-4FFB-8AA9-2713B124E3ED}" type="presOf" srcId="{CC864B89-A4D2-44AD-98B8-A7DBBBFF85C0}" destId="{121C7958-C7EA-4310-810A-5DD83BFCD403}" srcOrd="0" destOrd="0" presId="urn:microsoft.com/office/officeart/2005/8/layout/hierarchy6"/>
    <dgm:cxn modelId="{2A634EE4-52D6-4E04-BAAB-F0E6F3979141}" srcId="{9D6BF0F1-495C-4EC9-8162-BAF0B2054BD4}" destId="{8797C6E6-E4E7-4780-A1E6-1CB9490BD4CB}" srcOrd="0" destOrd="0" parTransId="{11E43360-47E6-4ABB-BD61-BD0BD6C7F54D}" sibTransId="{E2395F55-E220-4B7B-BEF7-42223E925FD9}"/>
    <dgm:cxn modelId="{F69ED5E7-17EC-4C59-A819-7FB30D427739}" type="presOf" srcId="{11E43360-47E6-4ABB-BD61-BD0BD6C7F54D}" destId="{49A65F0D-0A26-4DB2-AFF6-25F9432EEC3C}" srcOrd="0" destOrd="0" presId="urn:microsoft.com/office/officeart/2005/8/layout/hierarchy6"/>
    <dgm:cxn modelId="{5F08B7EC-49FC-4229-845B-00B309C2F38C}" srcId="{9D6BF0F1-495C-4EC9-8162-BAF0B2054BD4}" destId="{7870C68E-B57F-4BCC-94AF-84BAEAA18148}" srcOrd="1" destOrd="0" parTransId="{2CB3FB81-4C13-4F57-996F-86B182D24572}" sibTransId="{C37B2B89-1C64-48E5-805E-0301517E78A8}"/>
    <dgm:cxn modelId="{73B4C9F6-75E8-4F97-A203-1D3889BEBB0F}" type="presOf" srcId="{8797C6E6-E4E7-4780-A1E6-1CB9490BD4CB}" destId="{BD59433A-E3D4-493F-9BC4-20921BC92C37}" srcOrd="0" destOrd="0" presId="urn:microsoft.com/office/officeart/2005/8/layout/hierarchy6"/>
    <dgm:cxn modelId="{05E8AF65-A9F1-4446-8195-52F73E06FCC2}" type="presParOf" srcId="{39AE152D-2DC8-4FBC-9577-4F137899DBBD}" destId="{48BBBE59-5EDE-43B9-8DB5-DACF8AD0DD33}" srcOrd="0" destOrd="0" presId="urn:microsoft.com/office/officeart/2005/8/layout/hierarchy6"/>
    <dgm:cxn modelId="{1242EB8B-A04D-4966-A052-B8AF7ABA0269}" type="presParOf" srcId="{48BBBE59-5EDE-43B9-8DB5-DACF8AD0DD33}" destId="{A7EB4054-4048-4CBD-B997-BDDE3A25E61A}" srcOrd="0" destOrd="0" presId="urn:microsoft.com/office/officeart/2005/8/layout/hierarchy6"/>
    <dgm:cxn modelId="{632246D7-6520-42B4-9293-4956A642CC4E}" type="presParOf" srcId="{A7EB4054-4048-4CBD-B997-BDDE3A25E61A}" destId="{7B39C513-62CA-4151-8C84-C972E1AC5E48}" srcOrd="0" destOrd="0" presId="urn:microsoft.com/office/officeart/2005/8/layout/hierarchy6"/>
    <dgm:cxn modelId="{AF622921-80D2-4C3C-96A1-C31FC0AD7E95}" type="presParOf" srcId="{7B39C513-62CA-4151-8C84-C972E1AC5E48}" destId="{121C7958-C7EA-4310-810A-5DD83BFCD403}" srcOrd="0" destOrd="0" presId="urn:microsoft.com/office/officeart/2005/8/layout/hierarchy6"/>
    <dgm:cxn modelId="{D69BEB16-92BE-44A8-8E60-073FC1102178}" type="presParOf" srcId="{7B39C513-62CA-4151-8C84-C972E1AC5E48}" destId="{82BCF2A1-85DB-4D7A-A9E1-62D80D4DA6FD}" srcOrd="1" destOrd="0" presId="urn:microsoft.com/office/officeart/2005/8/layout/hierarchy6"/>
    <dgm:cxn modelId="{C8E6B5FE-4AFF-48FA-B504-B9CFA44BFB5B}" type="presParOf" srcId="{82BCF2A1-85DB-4D7A-A9E1-62D80D4DA6FD}" destId="{7B26133F-454D-4A42-A29D-716A4E089763}" srcOrd="0" destOrd="0" presId="urn:microsoft.com/office/officeart/2005/8/layout/hierarchy6"/>
    <dgm:cxn modelId="{B2511120-D560-4752-838E-3585648B2C9D}" type="presParOf" srcId="{82BCF2A1-85DB-4D7A-A9E1-62D80D4DA6FD}" destId="{242BB06E-CC17-40DF-842E-F8E5E83ACFF8}" srcOrd="1" destOrd="0" presId="urn:microsoft.com/office/officeart/2005/8/layout/hierarchy6"/>
    <dgm:cxn modelId="{61BF42DE-959A-4AD8-9423-C66DF0A5B6B5}" type="presParOf" srcId="{242BB06E-CC17-40DF-842E-F8E5E83ACFF8}" destId="{D981D1D5-0181-4363-BE90-AE5AD87F3BAE}" srcOrd="0" destOrd="0" presId="urn:microsoft.com/office/officeart/2005/8/layout/hierarchy6"/>
    <dgm:cxn modelId="{06C8CBC3-A8A0-4703-88E3-EBF361415436}" type="presParOf" srcId="{242BB06E-CC17-40DF-842E-F8E5E83ACFF8}" destId="{630E1276-2757-4D94-8DD3-8DE25333303E}" srcOrd="1" destOrd="0" presId="urn:microsoft.com/office/officeart/2005/8/layout/hierarchy6"/>
    <dgm:cxn modelId="{5D8F4085-4D99-40EA-992E-38CBF105E015}" type="presParOf" srcId="{82BCF2A1-85DB-4D7A-A9E1-62D80D4DA6FD}" destId="{AB98A245-2F95-40D9-8902-7F61F785D762}" srcOrd="2" destOrd="0" presId="urn:microsoft.com/office/officeart/2005/8/layout/hierarchy6"/>
    <dgm:cxn modelId="{DA88659E-E014-46B8-846E-D497C74DCE1A}" type="presParOf" srcId="{82BCF2A1-85DB-4D7A-A9E1-62D80D4DA6FD}" destId="{75D6A0EE-CF21-45DE-A29F-CBA1F0B06339}" srcOrd="3" destOrd="0" presId="urn:microsoft.com/office/officeart/2005/8/layout/hierarchy6"/>
    <dgm:cxn modelId="{6128DE26-1631-4E6A-929A-757EC425C563}" type="presParOf" srcId="{75D6A0EE-CF21-45DE-A29F-CBA1F0B06339}" destId="{750C0DED-7D0F-4585-ADD6-C989122F3AFA}" srcOrd="0" destOrd="0" presId="urn:microsoft.com/office/officeart/2005/8/layout/hierarchy6"/>
    <dgm:cxn modelId="{7DFCA6D8-FBEA-49F2-A996-7FB8986DB910}" type="presParOf" srcId="{75D6A0EE-CF21-45DE-A29F-CBA1F0B06339}" destId="{2DBDC8EB-AAE3-4B61-9440-6CBBE86D70D0}" srcOrd="1" destOrd="0" presId="urn:microsoft.com/office/officeart/2005/8/layout/hierarchy6"/>
    <dgm:cxn modelId="{C4F82D76-9512-47F1-905A-63565C82AD00}" type="presParOf" srcId="{2DBDC8EB-AAE3-4B61-9440-6CBBE86D70D0}" destId="{49A65F0D-0A26-4DB2-AFF6-25F9432EEC3C}" srcOrd="0" destOrd="0" presId="urn:microsoft.com/office/officeart/2005/8/layout/hierarchy6"/>
    <dgm:cxn modelId="{52D61152-3D7D-4487-BBC7-E60368280BD6}" type="presParOf" srcId="{2DBDC8EB-AAE3-4B61-9440-6CBBE86D70D0}" destId="{6BFE43D2-FBF9-4DB6-8A4D-89B09E7264E6}" srcOrd="1" destOrd="0" presId="urn:microsoft.com/office/officeart/2005/8/layout/hierarchy6"/>
    <dgm:cxn modelId="{DBC42D8E-0B64-4D98-A105-A28AFB1EAB0C}" type="presParOf" srcId="{6BFE43D2-FBF9-4DB6-8A4D-89B09E7264E6}" destId="{BD59433A-E3D4-493F-9BC4-20921BC92C37}" srcOrd="0" destOrd="0" presId="urn:microsoft.com/office/officeart/2005/8/layout/hierarchy6"/>
    <dgm:cxn modelId="{6B2102C3-6E43-4CBB-918F-03A01295C3D9}" type="presParOf" srcId="{6BFE43D2-FBF9-4DB6-8A4D-89B09E7264E6}" destId="{29E86B74-6135-4872-8B59-FD5A54898564}" srcOrd="1" destOrd="0" presId="urn:microsoft.com/office/officeart/2005/8/layout/hierarchy6"/>
    <dgm:cxn modelId="{ED39361D-4D3C-47AC-B744-E86F8DC19E02}" type="presParOf" srcId="{2DBDC8EB-AAE3-4B61-9440-6CBBE86D70D0}" destId="{2FD94EF2-127F-4D18-9CDE-A23023E15DA1}" srcOrd="2" destOrd="0" presId="urn:microsoft.com/office/officeart/2005/8/layout/hierarchy6"/>
    <dgm:cxn modelId="{5AD85134-F04A-48CA-90FC-B8F4057E5C51}" type="presParOf" srcId="{2DBDC8EB-AAE3-4B61-9440-6CBBE86D70D0}" destId="{288A172F-91B4-496A-B3C2-299EA21F7077}" srcOrd="3" destOrd="0" presId="urn:microsoft.com/office/officeart/2005/8/layout/hierarchy6"/>
    <dgm:cxn modelId="{44011B3F-7540-4FA8-A4DF-26D306526771}" type="presParOf" srcId="{288A172F-91B4-496A-B3C2-299EA21F7077}" destId="{93E1CDF4-9275-433A-82ED-9709CC484C15}" srcOrd="0" destOrd="0" presId="urn:microsoft.com/office/officeart/2005/8/layout/hierarchy6"/>
    <dgm:cxn modelId="{103CEE64-9825-411A-BBD7-373C923EF20A}" type="presParOf" srcId="{288A172F-91B4-496A-B3C2-299EA21F7077}" destId="{A8C88533-0BCF-4DD8-A9BA-C0E53C356CAF}" srcOrd="1" destOrd="0" presId="urn:microsoft.com/office/officeart/2005/8/layout/hierarchy6"/>
    <dgm:cxn modelId="{29A1AE91-6F65-4E36-A3C1-3E8964EF2DC2}" type="presParOf" srcId="{39AE152D-2DC8-4FBC-9577-4F137899DBBD}" destId="{ECD799C3-89CC-4139-AF69-EF33F1D55550}"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1C7958-C7EA-4310-810A-5DD83BFCD403}">
      <dsp:nvSpPr>
        <dsp:cNvPr id="0" name=""/>
        <dsp:cNvSpPr/>
      </dsp:nvSpPr>
      <dsp:spPr>
        <a:xfrm>
          <a:off x="1271402" y="2490"/>
          <a:ext cx="1891754" cy="1261169"/>
        </a:xfrm>
        <a:prstGeom prst="roundRect">
          <a:avLst>
            <a:gd name="adj" fmla="val 10000"/>
          </a:avLst>
        </a:prstGeom>
        <a:solidFill>
          <a:srgbClr val="2554A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de-DE" sz="3200" kern="1200" dirty="0"/>
            <a:t>Hauptziel</a:t>
          </a:r>
        </a:p>
      </dsp:txBody>
      <dsp:txXfrm>
        <a:off x="1308340" y="39428"/>
        <a:ext cx="1817878" cy="1187293"/>
      </dsp:txXfrm>
    </dsp:sp>
    <dsp:sp modelId="{7B26133F-454D-4A42-A29D-716A4E089763}">
      <dsp:nvSpPr>
        <dsp:cNvPr id="0" name=""/>
        <dsp:cNvSpPr/>
      </dsp:nvSpPr>
      <dsp:spPr>
        <a:xfrm>
          <a:off x="987639" y="1263659"/>
          <a:ext cx="1229640" cy="504467"/>
        </a:xfrm>
        <a:custGeom>
          <a:avLst/>
          <a:gdLst/>
          <a:ahLst/>
          <a:cxnLst/>
          <a:rect l="0" t="0" r="0" b="0"/>
          <a:pathLst>
            <a:path>
              <a:moveTo>
                <a:pt x="1229640" y="0"/>
              </a:moveTo>
              <a:lnTo>
                <a:pt x="1229640" y="252233"/>
              </a:lnTo>
              <a:lnTo>
                <a:pt x="0" y="252233"/>
              </a:lnTo>
              <a:lnTo>
                <a:pt x="0" y="5044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81D1D5-0181-4363-BE90-AE5AD87F3BAE}">
      <dsp:nvSpPr>
        <dsp:cNvPr id="0" name=""/>
        <dsp:cNvSpPr/>
      </dsp:nvSpPr>
      <dsp:spPr>
        <a:xfrm>
          <a:off x="41762" y="1768127"/>
          <a:ext cx="1891754" cy="1261169"/>
        </a:xfrm>
        <a:prstGeom prst="roundRect">
          <a:avLst>
            <a:gd name="adj" fmla="val 10000"/>
          </a:avLst>
        </a:prstGeom>
        <a:solidFill>
          <a:srgbClr val="1A546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de-DE" sz="3200" kern="1200" dirty="0"/>
            <a:t>Teilziel 1</a:t>
          </a:r>
        </a:p>
      </dsp:txBody>
      <dsp:txXfrm>
        <a:off x="78700" y="1805065"/>
        <a:ext cx="1817878" cy="1187293"/>
      </dsp:txXfrm>
    </dsp:sp>
    <dsp:sp modelId="{AB98A245-2F95-40D9-8902-7F61F785D762}">
      <dsp:nvSpPr>
        <dsp:cNvPr id="0" name=""/>
        <dsp:cNvSpPr/>
      </dsp:nvSpPr>
      <dsp:spPr>
        <a:xfrm>
          <a:off x="2217279" y="1263659"/>
          <a:ext cx="1229640" cy="504467"/>
        </a:xfrm>
        <a:custGeom>
          <a:avLst/>
          <a:gdLst/>
          <a:ahLst/>
          <a:cxnLst/>
          <a:rect l="0" t="0" r="0" b="0"/>
          <a:pathLst>
            <a:path>
              <a:moveTo>
                <a:pt x="0" y="0"/>
              </a:moveTo>
              <a:lnTo>
                <a:pt x="0" y="252233"/>
              </a:lnTo>
              <a:lnTo>
                <a:pt x="1229640" y="252233"/>
              </a:lnTo>
              <a:lnTo>
                <a:pt x="1229640" y="5044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0C0DED-7D0F-4585-ADD6-C989122F3AFA}">
      <dsp:nvSpPr>
        <dsp:cNvPr id="0" name=""/>
        <dsp:cNvSpPr/>
      </dsp:nvSpPr>
      <dsp:spPr>
        <a:xfrm>
          <a:off x="2501042" y="1768127"/>
          <a:ext cx="1891754" cy="1261169"/>
        </a:xfrm>
        <a:prstGeom prst="roundRect">
          <a:avLst>
            <a:gd name="adj" fmla="val 10000"/>
          </a:avLst>
        </a:prstGeom>
        <a:solidFill>
          <a:srgbClr val="1A546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de-DE" sz="3200" kern="1200" dirty="0"/>
            <a:t>Teilziel 2</a:t>
          </a:r>
        </a:p>
      </dsp:txBody>
      <dsp:txXfrm>
        <a:off x="2537980" y="1805065"/>
        <a:ext cx="1817878" cy="1187293"/>
      </dsp:txXfrm>
    </dsp:sp>
    <dsp:sp modelId="{49A65F0D-0A26-4DB2-AFF6-25F9432EEC3C}">
      <dsp:nvSpPr>
        <dsp:cNvPr id="0" name=""/>
        <dsp:cNvSpPr/>
      </dsp:nvSpPr>
      <dsp:spPr>
        <a:xfrm>
          <a:off x="2217279" y="3029297"/>
          <a:ext cx="1229640" cy="504467"/>
        </a:xfrm>
        <a:custGeom>
          <a:avLst/>
          <a:gdLst/>
          <a:ahLst/>
          <a:cxnLst/>
          <a:rect l="0" t="0" r="0" b="0"/>
          <a:pathLst>
            <a:path>
              <a:moveTo>
                <a:pt x="1229640" y="0"/>
              </a:moveTo>
              <a:lnTo>
                <a:pt x="1229640" y="252233"/>
              </a:lnTo>
              <a:lnTo>
                <a:pt x="0" y="252233"/>
              </a:lnTo>
              <a:lnTo>
                <a:pt x="0" y="5044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59433A-E3D4-493F-9BC4-20921BC92C37}">
      <dsp:nvSpPr>
        <dsp:cNvPr id="0" name=""/>
        <dsp:cNvSpPr/>
      </dsp:nvSpPr>
      <dsp:spPr>
        <a:xfrm>
          <a:off x="1271402" y="3533765"/>
          <a:ext cx="1891754" cy="1261169"/>
        </a:xfrm>
        <a:prstGeom prst="roundRect">
          <a:avLst>
            <a:gd name="adj" fmla="val 10000"/>
          </a:avLst>
        </a:prstGeom>
        <a:solidFill>
          <a:srgbClr val="4EB99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de-DE" sz="3200" kern="1200" dirty="0"/>
            <a:t>Feinziel A</a:t>
          </a:r>
        </a:p>
      </dsp:txBody>
      <dsp:txXfrm>
        <a:off x="1308340" y="3570703"/>
        <a:ext cx="1817878" cy="1187293"/>
      </dsp:txXfrm>
    </dsp:sp>
    <dsp:sp modelId="{2FD94EF2-127F-4D18-9CDE-A23023E15DA1}">
      <dsp:nvSpPr>
        <dsp:cNvPr id="0" name=""/>
        <dsp:cNvSpPr/>
      </dsp:nvSpPr>
      <dsp:spPr>
        <a:xfrm>
          <a:off x="3446920" y="3029297"/>
          <a:ext cx="1229640" cy="504467"/>
        </a:xfrm>
        <a:custGeom>
          <a:avLst/>
          <a:gdLst/>
          <a:ahLst/>
          <a:cxnLst/>
          <a:rect l="0" t="0" r="0" b="0"/>
          <a:pathLst>
            <a:path>
              <a:moveTo>
                <a:pt x="0" y="0"/>
              </a:moveTo>
              <a:lnTo>
                <a:pt x="0" y="252233"/>
              </a:lnTo>
              <a:lnTo>
                <a:pt x="1229640" y="252233"/>
              </a:lnTo>
              <a:lnTo>
                <a:pt x="1229640" y="5044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E1CDF4-9275-433A-82ED-9709CC484C15}">
      <dsp:nvSpPr>
        <dsp:cNvPr id="0" name=""/>
        <dsp:cNvSpPr/>
      </dsp:nvSpPr>
      <dsp:spPr>
        <a:xfrm>
          <a:off x="3730683" y="3533765"/>
          <a:ext cx="1891754" cy="1261169"/>
        </a:xfrm>
        <a:prstGeom prst="roundRect">
          <a:avLst>
            <a:gd name="adj" fmla="val 10000"/>
          </a:avLst>
        </a:prstGeom>
        <a:solidFill>
          <a:srgbClr val="4EB99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de-DE" sz="3200" kern="1200" dirty="0"/>
            <a:t>Feinziel B</a:t>
          </a:r>
        </a:p>
      </dsp:txBody>
      <dsp:txXfrm>
        <a:off x="3767621" y="3570703"/>
        <a:ext cx="1817878" cy="11872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D2A44-B897-4C2A-A2BA-D1DC6D223BCC}" type="datetimeFigureOut">
              <a:rPr lang="de-DE" smtClean="0"/>
              <a:t>23.11.2022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6A9B82-2CAD-471B-AA57-109E41614F53}" type="slidenum">
              <a:rPr lang="de-DE" smtClean="0"/>
              <a:t>‹Nr.›</a:t>
            </a:fld>
            <a:endParaRPr lang="de-DE"/>
          </a:p>
        </p:txBody>
      </p:sp>
    </p:spTree>
    <p:extLst>
      <p:ext uri="{BB962C8B-B14F-4D97-AF65-F5344CB8AC3E}">
        <p14:creationId xmlns:p14="http://schemas.microsoft.com/office/powerpoint/2010/main" val="3343200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5E9035E-759A-435A-B384-753346717C62}" type="slidenum">
              <a:rPr lang="de-DE" smtClean="0"/>
              <a:t>1</a:t>
            </a:fld>
            <a:endParaRPr lang="de-DE" dirty="0"/>
          </a:p>
        </p:txBody>
      </p:sp>
    </p:spTree>
    <p:extLst>
      <p:ext uri="{BB962C8B-B14F-4D97-AF65-F5344CB8AC3E}">
        <p14:creationId xmlns:p14="http://schemas.microsoft.com/office/powerpoint/2010/main" val="652537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Ziele: </a:t>
            </a:r>
            <a:r>
              <a:rPr lang="de-DE" dirty="0"/>
              <a:t>Mit dieser Übung wollen wir die Auszubildenden Erfahrungen mit verschiedenen (digitalen) Tools zur Aufgabenverwaltung sammeln lassen, um ein Gefühl dafür zu bekommen, welche Tools ihren persönlichen Präferenzen am ehesten entsprechen. </a:t>
            </a:r>
          </a:p>
          <a:p>
            <a:endParaRPr lang="de-DE" dirty="0"/>
          </a:p>
          <a:p>
            <a:r>
              <a:rPr lang="de-DE" b="1" dirty="0"/>
              <a:t>Zu beachten: </a:t>
            </a:r>
          </a:p>
          <a:p>
            <a:pPr marL="171450" indent="-171450">
              <a:buFont typeface="Symbol" panose="05050102010706020507" pitchFamily="18" charset="2"/>
              <a:buChar char="-"/>
            </a:pPr>
            <a:r>
              <a:rPr lang="de-DE" b="0" dirty="0"/>
              <a:t>Ideal sind Tools, die in die vorhandenen Bürolösungen integriert werden können. Je nach dem was im Büro genutzt wird, kann das z. B. die Aufgabenliste in Outlook sein, aber auch eine Pinnwand oder ähnliches.</a:t>
            </a:r>
          </a:p>
          <a:p>
            <a:pPr marL="171450" indent="-171450">
              <a:buFont typeface="Symbol" panose="05050102010706020507" pitchFamily="18" charset="2"/>
              <a:buChar char="-"/>
            </a:pPr>
            <a:r>
              <a:rPr lang="de-DE" b="0" dirty="0"/>
              <a:t>Hier gilt: Ausprobieren geht vor Empfehlung! Die Liste muss individuell passen und funktionieren. Lösungen gibt es zahlreiche!</a:t>
            </a:r>
          </a:p>
          <a:p>
            <a:endParaRPr lang="de-DE" dirty="0"/>
          </a:p>
        </p:txBody>
      </p:sp>
      <p:sp>
        <p:nvSpPr>
          <p:cNvPr id="4" name="Foliennummernplatzhalter 3"/>
          <p:cNvSpPr>
            <a:spLocks noGrp="1"/>
          </p:cNvSpPr>
          <p:nvPr>
            <p:ph type="sldNum" sz="quarter" idx="10"/>
          </p:nvPr>
        </p:nvSpPr>
        <p:spPr/>
        <p:txBody>
          <a:bodyPr/>
          <a:lstStyle/>
          <a:p>
            <a:fld id="{95E9035E-759A-435A-B384-753346717C62}" type="slidenum">
              <a:rPr lang="de-DE" smtClean="0"/>
              <a:t>13</a:t>
            </a:fld>
            <a:endParaRPr lang="de-DE"/>
          </a:p>
        </p:txBody>
      </p:sp>
    </p:spTree>
    <p:extLst>
      <p:ext uri="{BB962C8B-B14F-4D97-AF65-F5344CB8AC3E}">
        <p14:creationId xmlns:p14="http://schemas.microsoft.com/office/powerpoint/2010/main" val="2621607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56A9B82-2CAD-471B-AA57-109E41614F53}" type="slidenum">
              <a:rPr lang="de-DE" smtClean="0"/>
              <a:t>3</a:t>
            </a:fld>
            <a:endParaRPr lang="de-DE"/>
          </a:p>
        </p:txBody>
      </p:sp>
    </p:spTree>
    <p:extLst>
      <p:ext uri="{BB962C8B-B14F-4D97-AF65-F5344CB8AC3E}">
        <p14:creationId xmlns:p14="http://schemas.microsoft.com/office/powerpoint/2010/main" val="3790708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dirty="0"/>
              <a:t>Spezifisch</a:t>
            </a:r>
            <a:r>
              <a:rPr lang="de-DE" sz="1200" dirty="0"/>
              <a:t>, weil zu vage formulierte Ziele nicht motivierend genug sind, das heißt sie verringern auch den Fokus auf die Zielerreichung und schaffen Unklarheit. Formulieren Sie Ihre Ziele so detailliert wie möglich und fragen Sie sich, was genau möchte ich erreichen? Machen Sie sich ein umfangreiches Bild vom gewünschten Endergebnis.</a:t>
            </a:r>
          </a:p>
          <a:p>
            <a:r>
              <a:rPr lang="de-DE" sz="1200" b="1" dirty="0"/>
              <a:t>Messbar</a:t>
            </a:r>
            <a:r>
              <a:rPr lang="de-DE" sz="1200" dirty="0"/>
              <a:t>, weil nur wenn Sie Ihren Fortschritt messen können, wissen Sie, ob Sie Ihrem Ziel näher kommen. Sie müssen anhand von objektiven Kriterien den Grad der Zielerreichung festlegen können, denn das Erreichen von Teilzielen wirkt wiederum motivierend und bestärkt im Hinblick auf die Anstrengungen, die noch ausstehen, um Ihr Hauptziel zu erreichen. Denken Sie bei der Zieldefinition also auch über mögliche Teilziele nach.</a:t>
            </a:r>
          </a:p>
          <a:p>
            <a:r>
              <a:rPr lang="de-DE" sz="1200" b="1" dirty="0"/>
              <a:t>Realistisch</a:t>
            </a:r>
            <a:r>
              <a:rPr lang="de-DE" sz="1200" dirty="0"/>
              <a:t>, weil Ziele, die Sie als unerreichbar einschätzen, starke Zweifel aufkommen lassen, die Sie demotivieren und Sie auch höchstwahrscheinlich zum Scheitern bringen. Eine ehrliche Selbstreflexion, bei der Sie Ihre Fähigkeiten, Ihr Wissen und Ihre Ressourcen analysieren ist hierbei unumgänglich. </a:t>
            </a:r>
          </a:p>
          <a:p>
            <a:r>
              <a:rPr lang="de-DE" sz="1200" b="1" dirty="0"/>
              <a:t>Terminiert</a:t>
            </a:r>
            <a:r>
              <a:rPr lang="de-DE" sz="1200" dirty="0"/>
              <a:t>, weil Sie sich auf ihr Vorhaben fokussieren müssen und sich nur so innerlich und auch in Ihren Aktivitäten auf das Ziel ausrichten. Sie legen einen Zeitrahmen für Ihr Ziel oder Ihre Teilziele fest, um in Entscheidungssituationen anstehende Aufgaben besser priorisieren zu können. </a:t>
            </a:r>
          </a:p>
          <a:p>
            <a:r>
              <a:rPr lang="de-DE" b="1" dirty="0"/>
              <a:t>Attraktiv: </a:t>
            </a:r>
            <a:r>
              <a:rPr lang="de-DE" dirty="0"/>
              <a:t>Ziele müssen</a:t>
            </a:r>
            <a:r>
              <a:rPr lang="de-DE" baseline="0" dirty="0"/>
              <a:t> für mich attraktiv, also motivierend sein. Und sie sollten einem übergeordneten Ziel dienen: Warum ist diese Aufgabe für das Unternehmen wichtig?</a:t>
            </a:r>
            <a:endParaRPr lang="de-DE" dirty="0"/>
          </a:p>
        </p:txBody>
      </p:sp>
      <p:sp>
        <p:nvSpPr>
          <p:cNvPr id="4" name="Foliennummernplatzhalter 3"/>
          <p:cNvSpPr>
            <a:spLocks noGrp="1"/>
          </p:cNvSpPr>
          <p:nvPr>
            <p:ph type="sldNum" sz="quarter" idx="10"/>
          </p:nvPr>
        </p:nvSpPr>
        <p:spPr/>
        <p:txBody>
          <a:bodyPr/>
          <a:lstStyle/>
          <a:p>
            <a:fld id="{95E9035E-759A-435A-B384-753346717C62}" type="slidenum">
              <a:rPr lang="de-DE" smtClean="0"/>
              <a:t>4</a:t>
            </a:fld>
            <a:endParaRPr lang="de-DE"/>
          </a:p>
        </p:txBody>
      </p:sp>
    </p:spTree>
    <p:extLst>
      <p:ext uri="{BB962C8B-B14F-4D97-AF65-F5344CB8AC3E}">
        <p14:creationId xmlns:p14="http://schemas.microsoft.com/office/powerpoint/2010/main" val="2956434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Ziele: </a:t>
            </a:r>
            <a:r>
              <a:rPr lang="de-DE" dirty="0"/>
              <a:t>Mit dieser Übung wollen wir die Auszubildenden dafür sensibilisieren, dass Ziele dann am besten verfolgt und bearbeitet werden können, wenn diese nach den SMART-Kriterien (spezifisch, messbar, attraktiv, realistisch, terminiert) formuliert werden.</a:t>
            </a:r>
          </a:p>
          <a:p>
            <a:endParaRPr lang="de-DE" dirty="0"/>
          </a:p>
          <a:p>
            <a:r>
              <a:rPr lang="de-DE" b="1" dirty="0"/>
              <a:t>Zu beachten: </a:t>
            </a:r>
          </a:p>
          <a:p>
            <a:pPr marL="171450" lvl="0" indent="-171450">
              <a:buFont typeface="Symbol" panose="05050102010706020507" pitchFamily="18" charset="2"/>
              <a:buChar char="-"/>
            </a:pPr>
            <a:r>
              <a:rPr lang="de-DE" dirty="0"/>
              <a:t>Beispiele der Auszubildenden aufgreifen und dazu ermutigen, die einzelnen SMART-Kriterien nochmal kritisch zu prüfen </a:t>
            </a:r>
          </a:p>
          <a:p>
            <a:pPr marL="171450" lvl="0" indent="-171450">
              <a:buFont typeface="Symbol" panose="05050102010706020507" pitchFamily="18" charset="2"/>
              <a:buChar char="-"/>
            </a:pPr>
            <a:r>
              <a:rPr lang="de-DE" dirty="0"/>
              <a:t>Gruppe in Überlegungen zu den Beispielen miteinbeziehen </a:t>
            </a:r>
          </a:p>
          <a:p>
            <a:pPr marL="171450" lvl="0" indent="-171450">
              <a:buFont typeface="Symbol" panose="05050102010706020507" pitchFamily="18" charset="2"/>
              <a:buChar char="-"/>
            </a:pPr>
            <a:r>
              <a:rPr lang="de-DE" dirty="0"/>
              <a:t>Gute Lösungen für Kriterien herausheben und loben</a:t>
            </a:r>
          </a:p>
          <a:p>
            <a:endParaRPr lang="de-DE" dirty="0"/>
          </a:p>
        </p:txBody>
      </p:sp>
      <p:sp>
        <p:nvSpPr>
          <p:cNvPr id="4" name="Foliennummernplatzhalter 3"/>
          <p:cNvSpPr>
            <a:spLocks noGrp="1"/>
          </p:cNvSpPr>
          <p:nvPr>
            <p:ph type="sldNum" sz="quarter" idx="10"/>
          </p:nvPr>
        </p:nvSpPr>
        <p:spPr/>
        <p:txBody>
          <a:bodyPr/>
          <a:lstStyle/>
          <a:p>
            <a:fld id="{95E9035E-759A-435A-B384-753346717C62}" type="slidenum">
              <a:rPr lang="de-DE" smtClean="0"/>
              <a:t>5</a:t>
            </a:fld>
            <a:endParaRPr lang="de-DE"/>
          </a:p>
        </p:txBody>
      </p:sp>
    </p:spTree>
    <p:extLst>
      <p:ext uri="{BB962C8B-B14F-4D97-AF65-F5344CB8AC3E}">
        <p14:creationId xmlns:p14="http://schemas.microsoft.com/office/powerpoint/2010/main" val="383513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endParaRPr lang="de-DE" dirty="0"/>
          </a:p>
        </p:txBody>
      </p:sp>
      <p:sp>
        <p:nvSpPr>
          <p:cNvPr id="4" name="Foliennummernplatzhalter 3"/>
          <p:cNvSpPr>
            <a:spLocks noGrp="1"/>
          </p:cNvSpPr>
          <p:nvPr>
            <p:ph type="sldNum" sz="quarter" idx="10"/>
          </p:nvPr>
        </p:nvSpPr>
        <p:spPr/>
        <p:txBody>
          <a:bodyPr/>
          <a:lstStyle/>
          <a:p>
            <a:fld id="{95E9035E-759A-435A-B384-753346717C62}" type="slidenum">
              <a:rPr lang="de-DE" smtClean="0"/>
              <a:t>6</a:t>
            </a:fld>
            <a:endParaRPr lang="de-DE"/>
          </a:p>
        </p:txBody>
      </p:sp>
    </p:spTree>
    <p:extLst>
      <p:ext uri="{BB962C8B-B14F-4D97-AF65-F5344CB8AC3E}">
        <p14:creationId xmlns:p14="http://schemas.microsoft.com/office/powerpoint/2010/main" val="3094045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Ziele: </a:t>
            </a:r>
            <a:r>
              <a:rPr lang="de-DE" dirty="0"/>
              <a:t>Mit dieser Übung wollen wir den Auszubildenden vermitteln, dass auch große und zeitlich weit entfernte Ziele in bearbeitbare Teilziele zerlegt werden können, um die Motivation beim Hinarbeiten auf das große Ziel möglichst hoch zu halten. </a:t>
            </a:r>
          </a:p>
          <a:p>
            <a:r>
              <a:rPr lang="de-DE" b="1" dirty="0"/>
              <a:t>Zu beachten: </a:t>
            </a:r>
            <a:r>
              <a:rPr lang="de-DE" dirty="0"/>
              <a:t>die große Mehrheit der Auszubildenden wird eine derartige Ziel-Zerlegung noch nicht durchgeführt haben. Begleiten Sie mit möglichst einfachen Fragen („Jetzt hast du ein Monatsziel. Was könntest du denn diese Woche dafür tun, dein Monatsziel zu erreichen? Was wäre ein guter erster Schritt?“) und lassen Sie die Auszubildenden so ihre Antworten selbst finden.</a:t>
            </a:r>
          </a:p>
          <a:p>
            <a:r>
              <a:rPr lang="de-DE" dirty="0"/>
              <a:t>Auch hier gilt: Stellen Sie gute Ansätze heraus und loben Sie! </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a:p>
            <a:endParaRPr lang="de-DE" dirty="0"/>
          </a:p>
        </p:txBody>
      </p:sp>
      <p:sp>
        <p:nvSpPr>
          <p:cNvPr id="4" name="Foliennummernplatzhalter 3"/>
          <p:cNvSpPr>
            <a:spLocks noGrp="1"/>
          </p:cNvSpPr>
          <p:nvPr>
            <p:ph type="sldNum" sz="quarter" idx="10"/>
          </p:nvPr>
        </p:nvSpPr>
        <p:spPr/>
        <p:txBody>
          <a:bodyPr/>
          <a:lstStyle/>
          <a:p>
            <a:fld id="{95E9035E-759A-435A-B384-753346717C62}" type="slidenum">
              <a:rPr lang="de-DE" smtClean="0"/>
              <a:t>7</a:t>
            </a:fld>
            <a:endParaRPr lang="de-DE"/>
          </a:p>
        </p:txBody>
      </p:sp>
    </p:spTree>
    <p:extLst>
      <p:ext uri="{BB962C8B-B14F-4D97-AF65-F5344CB8AC3E}">
        <p14:creationId xmlns:p14="http://schemas.microsoft.com/office/powerpoint/2010/main" val="383513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DE" sz="1200" dirty="0"/>
              <a:t>Wie entscheide ich bei meiner Zeitplanung gut/richtig und das vor allem unter Zeitdruck? Die Grundidee der folgenden Methode sieht eine gezielte Kategorisierung von Aufgaben vor, die anhand von zwei Parametern erfolgt.</a:t>
            </a:r>
          </a:p>
          <a:p>
            <a:pPr lvl="0"/>
            <a:r>
              <a:rPr lang="de-DE" sz="1200" dirty="0"/>
              <a:t>Die </a:t>
            </a:r>
            <a:r>
              <a:rPr lang="de-DE" sz="1200" b="1" dirty="0"/>
              <a:t>Wichtigkeit</a:t>
            </a:r>
            <a:r>
              <a:rPr lang="de-DE" sz="1200" dirty="0"/>
              <a:t> einer Aufgabe: etwas wird als wichtig eingestuft, wenn es der Zielerreichung dient. Aufgaben, die nicht zielorientiert sind, werden als unwichtig eingestuft</a:t>
            </a:r>
          </a:p>
          <a:p>
            <a:r>
              <a:rPr lang="de-DE" sz="1200" dirty="0"/>
              <a:t>Die </a:t>
            </a:r>
            <a:r>
              <a:rPr lang="de-DE" sz="1200" b="1" dirty="0"/>
              <a:t>Dringlichkeit</a:t>
            </a:r>
            <a:r>
              <a:rPr lang="de-DE" sz="1200" dirty="0"/>
              <a:t> einer Aufgabe: etwas ist dringlich, wenn es an einem bestimmten Termin in der nahen Zukunft seinen Sinn verliert – Aufgaben, bei denen es in der näheren Zukunft egal ist, wann sie erledigt werden, werden als nicht dringlich eingestuft.</a:t>
            </a:r>
          </a:p>
          <a:p>
            <a:endParaRPr lang="de-DE" dirty="0"/>
          </a:p>
        </p:txBody>
      </p:sp>
      <p:sp>
        <p:nvSpPr>
          <p:cNvPr id="4" name="Foliennummernplatzhalter 3"/>
          <p:cNvSpPr>
            <a:spLocks noGrp="1"/>
          </p:cNvSpPr>
          <p:nvPr>
            <p:ph type="sldNum" sz="quarter" idx="10"/>
          </p:nvPr>
        </p:nvSpPr>
        <p:spPr/>
        <p:txBody>
          <a:bodyPr/>
          <a:lstStyle/>
          <a:p>
            <a:fld id="{95E9035E-759A-435A-B384-753346717C62}" type="slidenum">
              <a:rPr lang="de-DE" smtClean="0"/>
              <a:t>8</a:t>
            </a:fld>
            <a:endParaRPr lang="de-DE"/>
          </a:p>
        </p:txBody>
      </p:sp>
    </p:spTree>
    <p:extLst>
      <p:ext uri="{BB962C8B-B14F-4D97-AF65-F5344CB8AC3E}">
        <p14:creationId xmlns:p14="http://schemas.microsoft.com/office/powerpoint/2010/main" val="1700887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Ziele: </a:t>
            </a:r>
            <a:r>
              <a:rPr lang="de-DE" dirty="0"/>
              <a:t>Mit dieser Übung wollen wir den Auszubildenden verdeutlichen, dass Aufgaben nicht bloß unterschiedliche Deadlines, sondern auch unterschiedliche Wichtigkeiten haben. Zudem sollen sie dafür sensibilisiert werden, vorausschauend und systematisch zu priorisieren, um zukünftig dringende Aufgaben nach Möglichkeit schon dann zu bearbeiten, wenn diese noch nicht dringend sind. </a:t>
            </a:r>
          </a:p>
          <a:p>
            <a:r>
              <a:rPr lang="de-DE" b="1" dirty="0"/>
              <a:t>Zu beachten: </a:t>
            </a:r>
          </a:p>
          <a:p>
            <a:pPr marL="171450" lvl="0" indent="-171450">
              <a:buFont typeface="Symbol" panose="05050102010706020507" pitchFamily="18" charset="2"/>
              <a:buChar char="-"/>
            </a:pPr>
            <a:r>
              <a:rPr lang="de-DE" dirty="0"/>
              <a:t>Lassen Sie die Auszubildenden eigene Beispiele einbringen, gern auch aus dem Alltag. Dies erleichtert den Transfer in andere Anwendungsfelder! </a:t>
            </a:r>
          </a:p>
          <a:p>
            <a:pPr marL="171450" lvl="0" indent="-171450">
              <a:buFont typeface="Symbol" panose="05050102010706020507" pitchFamily="18" charset="2"/>
              <a:buChar char="-"/>
            </a:pPr>
            <a:r>
              <a:rPr lang="de-DE" dirty="0"/>
              <a:t>Regen Sie den Transfer an („Und wenn du jetzt mal an die Schule denkst, welche Aufgaben fallen dir dort ein?“)</a:t>
            </a:r>
          </a:p>
          <a:p>
            <a:endParaRPr lang="de-DE" dirty="0"/>
          </a:p>
        </p:txBody>
      </p:sp>
      <p:sp>
        <p:nvSpPr>
          <p:cNvPr id="4" name="Foliennummernplatzhalter 3"/>
          <p:cNvSpPr>
            <a:spLocks noGrp="1"/>
          </p:cNvSpPr>
          <p:nvPr>
            <p:ph type="sldNum" sz="quarter" idx="5"/>
          </p:nvPr>
        </p:nvSpPr>
        <p:spPr/>
        <p:txBody>
          <a:bodyPr/>
          <a:lstStyle/>
          <a:p>
            <a:fld id="{D56A9B82-2CAD-471B-AA57-109E41614F53}" type="slidenum">
              <a:rPr lang="de-DE" smtClean="0"/>
              <a:t>9</a:t>
            </a:fld>
            <a:endParaRPr lang="de-DE"/>
          </a:p>
        </p:txBody>
      </p:sp>
    </p:spTree>
    <p:extLst>
      <p:ext uri="{BB962C8B-B14F-4D97-AF65-F5344CB8AC3E}">
        <p14:creationId xmlns:p14="http://schemas.microsoft.com/office/powerpoint/2010/main" val="1175616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Ziele: </a:t>
            </a:r>
            <a:r>
              <a:rPr lang="de-DE" dirty="0"/>
              <a:t>Mit dieser Übung wird den Auszubildenden vermittelt, dass sie jetzt mehr in der Verantwortung sind, ihre eigene Ausbildungswoche zu planen, als das im Schulalltag der Fall war. Wie groß der Planungsbedarf ist oder wie groß der Gestaltungsspielraum ist, wird von den betrieblichen Gegebenheiten stark beeinflusst. Ein Wochenplan hilft aber auch dabei, sich einen Überblick über alle bereits geplanten Termine zu verschaffen.</a:t>
            </a:r>
          </a:p>
          <a:p>
            <a:endParaRPr lang="de-DE" b="1" dirty="0"/>
          </a:p>
          <a:p>
            <a:r>
              <a:rPr lang="de-DE" b="1" dirty="0"/>
              <a:t>Zu beachten: </a:t>
            </a:r>
          </a:p>
          <a:p>
            <a:pPr marL="171450" lvl="0" indent="-171450">
              <a:buFont typeface="Symbol" panose="05050102010706020507" pitchFamily="18" charset="2"/>
              <a:buChar char="-"/>
            </a:pPr>
            <a:r>
              <a:rPr lang="de-DE" dirty="0"/>
              <a:t>Möglicherweise bleibt dem Auszubildenden wenig Gestaltungsspielraum. Auch das ist eine wichtige Erkenntnis.</a:t>
            </a:r>
          </a:p>
          <a:p>
            <a:pPr marL="171450" lvl="0" indent="-171450">
              <a:buFont typeface="Symbol" panose="05050102010706020507" pitchFamily="18" charset="2"/>
              <a:buChar char="-"/>
            </a:pPr>
            <a:r>
              <a:rPr lang="de-DE" dirty="0"/>
              <a:t>Diskutieren Sie mit den Auszubildenden darüber, ob eine klare Struktur für sie wichtig und hilfreich ist. Ggfls. merken Sie so, dass den Azubis Strukturen fehlen. </a:t>
            </a:r>
          </a:p>
        </p:txBody>
      </p:sp>
      <p:sp>
        <p:nvSpPr>
          <p:cNvPr id="4" name="Foliennummernplatzhalter 3"/>
          <p:cNvSpPr>
            <a:spLocks noGrp="1"/>
          </p:cNvSpPr>
          <p:nvPr>
            <p:ph type="sldNum" sz="quarter" idx="5"/>
          </p:nvPr>
        </p:nvSpPr>
        <p:spPr/>
        <p:txBody>
          <a:bodyPr/>
          <a:lstStyle/>
          <a:p>
            <a:fld id="{D56A9B82-2CAD-471B-AA57-109E41614F53}" type="slidenum">
              <a:rPr lang="de-DE" smtClean="0"/>
              <a:t>11</a:t>
            </a:fld>
            <a:endParaRPr lang="de-DE"/>
          </a:p>
        </p:txBody>
      </p:sp>
    </p:spTree>
    <p:extLst>
      <p:ext uri="{BB962C8B-B14F-4D97-AF65-F5344CB8AC3E}">
        <p14:creationId xmlns:p14="http://schemas.microsoft.com/office/powerpoint/2010/main" val="4760821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www.prospektiv.de/" TargetMode="External"/><Relationship Id="rId2" Type="http://schemas.openxmlformats.org/officeDocument/2006/relationships/hyperlink" Target="mailto:info@prospektiv.de" TargetMode="External"/><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prospektiv.de/"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35360" y="2433050"/>
            <a:ext cx="6391443" cy="1495287"/>
          </a:xfrm>
          <a:prstGeom prst="rect">
            <a:avLst/>
          </a:prstGeom>
        </p:spPr>
        <p:txBody>
          <a:bodyPr anchor="t" anchorCtr="0">
            <a:noAutofit/>
          </a:bodyPr>
          <a:lstStyle>
            <a:lvl1pPr>
              <a:defRPr sz="3600" b="0" cap="none" baseline="0">
                <a:solidFill>
                  <a:schemeClr val="tx2"/>
                </a:solidFill>
              </a:defRPr>
            </a:lvl1pPr>
          </a:lstStyle>
          <a:p>
            <a:r>
              <a:rPr lang="de-DE" dirty="0"/>
              <a:t>Titelmasterformat durch </a:t>
            </a:r>
            <a:br>
              <a:rPr lang="de-DE" dirty="0"/>
            </a:br>
            <a:r>
              <a:rPr lang="de-DE" dirty="0"/>
              <a:t>Klicken bearbeiten</a:t>
            </a:r>
          </a:p>
        </p:txBody>
      </p:sp>
      <p:sp>
        <p:nvSpPr>
          <p:cNvPr id="3" name="Untertitel 2"/>
          <p:cNvSpPr>
            <a:spLocks noGrp="1"/>
          </p:cNvSpPr>
          <p:nvPr>
            <p:ph type="subTitle" idx="1" hasCustomPrompt="1"/>
          </p:nvPr>
        </p:nvSpPr>
        <p:spPr>
          <a:xfrm>
            <a:off x="335360" y="4115185"/>
            <a:ext cx="10363200" cy="838944"/>
          </a:xfrm>
          <a:prstGeom prst="rect">
            <a:avLst/>
          </a:prstGeom>
        </p:spPr>
        <p:txBody>
          <a:bodyPr>
            <a:normAutofit/>
          </a:bodyPr>
          <a:lstStyle>
            <a:lvl1pPr marL="0" indent="0" algn="l">
              <a:buNone/>
              <a:defRPr sz="2400">
                <a:solidFill>
                  <a:schemeClr val="tx1">
                    <a:lumMod val="85000"/>
                    <a:lumOff val="1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de-DE" dirty="0"/>
              <a:t>Untertitel der Präsentation</a:t>
            </a:r>
          </a:p>
        </p:txBody>
      </p:sp>
      <p:cxnSp>
        <p:nvCxnSpPr>
          <p:cNvPr id="8" name="Gerade Verbindung 11">
            <a:extLst>
              <a:ext uri="{FF2B5EF4-FFF2-40B4-BE49-F238E27FC236}">
                <a16:creationId xmlns:a16="http://schemas.microsoft.com/office/drawing/2014/main" id="{9FDE0DC1-5816-4E91-AC79-D0C55F12F660}"/>
              </a:ext>
            </a:extLst>
          </p:cNvPr>
          <p:cNvCxnSpPr/>
          <p:nvPr userDrawn="1"/>
        </p:nvCxnSpPr>
        <p:spPr>
          <a:xfrm>
            <a:off x="335360" y="5065345"/>
            <a:ext cx="11521280"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cxnSp>
        <p:nvCxnSpPr>
          <p:cNvPr id="7" name="Gerade Verbindung 4">
            <a:extLst>
              <a:ext uri="{FF2B5EF4-FFF2-40B4-BE49-F238E27FC236}">
                <a16:creationId xmlns:a16="http://schemas.microsoft.com/office/drawing/2014/main" id="{BF9ACF34-23A8-49BE-BA3F-A81373479FE3}"/>
              </a:ext>
            </a:extLst>
          </p:cNvPr>
          <p:cNvCxnSpPr/>
          <p:nvPr userDrawn="1"/>
        </p:nvCxnSpPr>
        <p:spPr>
          <a:xfrm>
            <a:off x="336000" y="629492"/>
            <a:ext cx="11520000" cy="0"/>
          </a:xfrm>
          <a:prstGeom prst="line">
            <a:avLst/>
          </a:prstGeom>
          <a:ln w="19050">
            <a:solidFill>
              <a:schemeClr val="tx2"/>
            </a:solidFill>
          </a:ln>
          <a:effectLst/>
        </p:spPr>
        <p:style>
          <a:lnRef idx="1">
            <a:schemeClr val="accent1"/>
          </a:lnRef>
          <a:fillRef idx="0">
            <a:schemeClr val="accent1"/>
          </a:fillRef>
          <a:effectRef idx="0">
            <a:schemeClr val="accent1"/>
          </a:effectRef>
          <a:fontRef idx="minor">
            <a:schemeClr val="tx1"/>
          </a:fontRef>
        </p:style>
      </p:cxnSp>
      <p:pic>
        <p:nvPicPr>
          <p:cNvPr id="6" name="Grafik 5">
            <a:extLst>
              <a:ext uri="{FF2B5EF4-FFF2-40B4-BE49-F238E27FC236}">
                <a16:creationId xmlns:a16="http://schemas.microsoft.com/office/drawing/2014/main" id="{9F012BA7-C772-4A46-9788-3DB583F3FE3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63541" y="1022571"/>
            <a:ext cx="4210796" cy="1824847"/>
          </a:xfrm>
          <a:prstGeom prst="rect">
            <a:avLst/>
          </a:prstGeom>
        </p:spPr>
      </p:pic>
      <p:pic>
        <p:nvPicPr>
          <p:cNvPr id="13" name="Grafik 12">
            <a:extLst>
              <a:ext uri="{FF2B5EF4-FFF2-40B4-BE49-F238E27FC236}">
                <a16:creationId xmlns:a16="http://schemas.microsoft.com/office/drawing/2014/main" id="{11004BDB-9124-4A9F-97AC-BC7E29F7B6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14956" y="5093208"/>
            <a:ext cx="7562088" cy="1764792"/>
          </a:xfrm>
          <a:prstGeom prst="rect">
            <a:avLst/>
          </a:prstGeom>
        </p:spPr>
      </p:pic>
    </p:spTree>
    <p:extLst>
      <p:ext uri="{BB962C8B-B14F-4D97-AF65-F5344CB8AC3E}">
        <p14:creationId xmlns:p14="http://schemas.microsoft.com/office/powerpoint/2010/main" val="27057730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Zwischentitel">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37323" y="1988841"/>
            <a:ext cx="10363200" cy="1152128"/>
          </a:xfrm>
          <a:prstGeom prst="rect">
            <a:avLst/>
          </a:prstGeom>
        </p:spPr>
        <p:txBody>
          <a:bodyPr anchor="t" anchorCtr="0">
            <a:noAutofit/>
          </a:bodyPr>
          <a:lstStyle>
            <a:lvl1pPr>
              <a:defRPr sz="3600" b="0" cap="none" baseline="0">
                <a:solidFill>
                  <a:schemeClr val="tx2"/>
                </a:solidFill>
              </a:defRPr>
            </a:lvl1pPr>
          </a:lstStyle>
          <a:p>
            <a:r>
              <a:rPr lang="de-DE" dirty="0"/>
              <a:t>Zwischentitel oder Zwischenüberschrift</a:t>
            </a:r>
          </a:p>
        </p:txBody>
      </p:sp>
      <p:sp>
        <p:nvSpPr>
          <p:cNvPr id="3" name="Untertitel 2"/>
          <p:cNvSpPr>
            <a:spLocks noGrp="1"/>
          </p:cNvSpPr>
          <p:nvPr>
            <p:ph type="subTitle" idx="1" hasCustomPrompt="1"/>
          </p:nvPr>
        </p:nvSpPr>
        <p:spPr>
          <a:xfrm>
            <a:off x="431371" y="3310136"/>
            <a:ext cx="9985109" cy="838944"/>
          </a:xfrm>
          <a:prstGeom prst="rect">
            <a:avLst/>
          </a:prstGeom>
        </p:spPr>
        <p:txBody>
          <a:bodyPr>
            <a:normAutofit/>
          </a:bodyPr>
          <a:lstStyle>
            <a:lvl1pPr marL="0" indent="0" algn="l">
              <a:buNone/>
              <a:defRPr sz="2400">
                <a:solidFill>
                  <a:schemeClr val="tx1">
                    <a:lumMod val="50000"/>
                    <a:lumOff val="50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de-DE" dirty="0"/>
              <a:t>Und ein Untertitel</a:t>
            </a:r>
          </a:p>
        </p:txBody>
      </p:sp>
      <p:cxnSp>
        <p:nvCxnSpPr>
          <p:cNvPr id="11" name="Gerade Verbindung 4">
            <a:extLst>
              <a:ext uri="{FF2B5EF4-FFF2-40B4-BE49-F238E27FC236}">
                <a16:creationId xmlns:a16="http://schemas.microsoft.com/office/drawing/2014/main" id="{C3F2F070-3352-498E-85B5-635997EE3E1C}"/>
              </a:ext>
            </a:extLst>
          </p:cNvPr>
          <p:cNvCxnSpPr/>
          <p:nvPr userDrawn="1"/>
        </p:nvCxnSpPr>
        <p:spPr>
          <a:xfrm>
            <a:off x="336000" y="1268760"/>
            <a:ext cx="11520000" cy="0"/>
          </a:xfrm>
          <a:prstGeom prst="line">
            <a:avLst/>
          </a:prstGeom>
          <a:ln w="1905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12" name="Datumsplatzhalter 3">
            <a:extLst>
              <a:ext uri="{FF2B5EF4-FFF2-40B4-BE49-F238E27FC236}">
                <a16:creationId xmlns:a16="http://schemas.microsoft.com/office/drawing/2014/main" id="{6B94AE04-376E-4313-912D-6B09E69DAF60}"/>
              </a:ext>
            </a:extLst>
          </p:cNvPr>
          <p:cNvSpPr>
            <a:spLocks noGrp="1"/>
          </p:cNvSpPr>
          <p:nvPr>
            <p:ph type="dt" sz="half" idx="2"/>
          </p:nvPr>
        </p:nvSpPr>
        <p:spPr>
          <a:xfrm>
            <a:off x="331415" y="6307653"/>
            <a:ext cx="2844800" cy="365125"/>
          </a:xfrm>
          <a:prstGeom prst="rect">
            <a:avLst/>
          </a:prstGeom>
        </p:spPr>
        <p:txBody>
          <a:bodyPr vert="horz" lIns="91440" tIns="45720" rIns="91440" bIns="45720" rtlCol="0" anchor="ctr"/>
          <a:lstStyle>
            <a:lvl1pPr algn="ctr">
              <a:defRPr sz="1200" b="1">
                <a:solidFill>
                  <a:schemeClr val="tx2"/>
                </a:solidFill>
              </a:defRPr>
            </a:lvl1pPr>
          </a:lstStyle>
          <a:p>
            <a:fld id="{1B0A997C-0315-41C3-B9D0-2E78AEDEB26D}" type="datetime1">
              <a:rPr lang="de-DE" smtClean="0"/>
              <a:pPr/>
              <a:t>23.11.2022</a:t>
            </a:fld>
            <a:endParaRPr lang="de-DE" dirty="0"/>
          </a:p>
        </p:txBody>
      </p:sp>
      <p:sp>
        <p:nvSpPr>
          <p:cNvPr id="13" name="Foliennummernplatzhalter 5">
            <a:extLst>
              <a:ext uri="{FF2B5EF4-FFF2-40B4-BE49-F238E27FC236}">
                <a16:creationId xmlns:a16="http://schemas.microsoft.com/office/drawing/2014/main" id="{019AD8C0-9F83-47D4-B35E-0F2C64C28CDF}"/>
              </a:ext>
            </a:extLst>
          </p:cNvPr>
          <p:cNvSpPr>
            <a:spLocks noGrp="1"/>
          </p:cNvSpPr>
          <p:nvPr>
            <p:ph type="sldNum" sz="quarter" idx="4"/>
          </p:nvPr>
        </p:nvSpPr>
        <p:spPr>
          <a:xfrm>
            <a:off x="9017984" y="6307653"/>
            <a:ext cx="2844800" cy="365125"/>
          </a:xfrm>
          <a:prstGeom prst="rect">
            <a:avLst/>
          </a:prstGeom>
        </p:spPr>
        <p:txBody>
          <a:bodyPr vert="horz" lIns="91440" tIns="45720" rIns="91440" bIns="45720" rtlCol="0" anchor="ctr"/>
          <a:lstStyle>
            <a:lvl1pPr algn="ctr">
              <a:defRPr sz="1200" b="1">
                <a:solidFill>
                  <a:schemeClr val="tx2"/>
                </a:solidFill>
              </a:defRPr>
            </a:lvl1pPr>
          </a:lstStyle>
          <a:p>
            <a:fld id="{FF3F1EC1-E7C7-4328-80F7-38FFE90A96BE}" type="slidenum">
              <a:rPr lang="de-DE" smtClean="0"/>
              <a:pPr/>
              <a:t>‹Nr.›</a:t>
            </a:fld>
            <a:endParaRPr lang="de-DE" dirty="0"/>
          </a:p>
        </p:txBody>
      </p:sp>
      <p:cxnSp>
        <p:nvCxnSpPr>
          <p:cNvPr id="14" name="Gerade Verbindung 11">
            <a:extLst>
              <a:ext uri="{FF2B5EF4-FFF2-40B4-BE49-F238E27FC236}">
                <a16:creationId xmlns:a16="http://schemas.microsoft.com/office/drawing/2014/main" id="{94A3F19A-7E58-476C-A64F-7A851E72010C}"/>
              </a:ext>
            </a:extLst>
          </p:cNvPr>
          <p:cNvCxnSpPr/>
          <p:nvPr userDrawn="1"/>
        </p:nvCxnSpPr>
        <p:spPr>
          <a:xfrm>
            <a:off x="335360" y="6237312"/>
            <a:ext cx="11521280"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954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36000" y="1389560"/>
            <a:ext cx="11520000" cy="4797295"/>
          </a:xfrm>
          <a:prstGeom prst="rect">
            <a:avLst/>
          </a:prstGeom>
        </p:spPr>
        <p:txBody>
          <a:bodyPr/>
          <a:lstStyle>
            <a:lvl1pPr>
              <a:buClr>
                <a:schemeClr val="tx2"/>
              </a:buClr>
              <a:defRPr/>
            </a:lvl1pPr>
            <a:lvl2pPr>
              <a:buClr>
                <a:schemeClr val="tx2"/>
              </a:buClr>
              <a:defRPr/>
            </a:lvl2pPr>
            <a:lvl3pPr>
              <a:buClr>
                <a:schemeClr val="tx2"/>
              </a:buClr>
              <a:defRPr sz="2000"/>
            </a:lvl3pPr>
            <a:lvl4pPr>
              <a:buClr>
                <a:srgbClr val="2F368D"/>
              </a:buClr>
              <a:defRPr sz="1800"/>
            </a:lvl4pPr>
            <a:lvl5pPr>
              <a:buClr>
                <a:srgbClr val="2F368D"/>
              </a:buClr>
              <a:defRPr/>
            </a:lvl5pPr>
          </a:lstStyle>
          <a:p>
            <a:pPr lvl="0"/>
            <a:r>
              <a:rPr lang="de-DE"/>
              <a:t>Textmasterformat bearbeiten</a:t>
            </a:r>
          </a:p>
          <a:p>
            <a:pPr lvl="1"/>
            <a:r>
              <a:rPr lang="de-DE"/>
              <a:t>Zweite Ebene</a:t>
            </a:r>
          </a:p>
          <a:p>
            <a:pPr lvl="2"/>
            <a:r>
              <a:rPr lang="de-DE"/>
              <a:t>Dritte Ebene</a:t>
            </a:r>
          </a:p>
          <a:p>
            <a:pPr lvl="3"/>
            <a:r>
              <a:rPr lang="de-DE"/>
              <a:t>Vierte Ebene</a:t>
            </a:r>
          </a:p>
        </p:txBody>
      </p:sp>
      <p:sp>
        <p:nvSpPr>
          <p:cNvPr id="7" name="Titel 6"/>
          <p:cNvSpPr>
            <a:spLocks noGrp="1"/>
          </p:cNvSpPr>
          <p:nvPr>
            <p:ph type="title" hasCustomPrompt="1"/>
          </p:nvPr>
        </p:nvSpPr>
        <p:spPr>
          <a:xfrm>
            <a:off x="336003" y="440670"/>
            <a:ext cx="8629975" cy="792635"/>
          </a:xfrm>
          <a:prstGeom prst="rect">
            <a:avLst/>
          </a:prstGeom>
        </p:spPr>
        <p:txBody>
          <a:bodyPr anchor="ctr"/>
          <a:lstStyle>
            <a:lvl1pPr>
              <a:defRPr sz="2800">
                <a:solidFill>
                  <a:schemeClr val="tx2"/>
                </a:solidFill>
              </a:defRPr>
            </a:lvl1pPr>
          </a:lstStyle>
          <a:p>
            <a:r>
              <a:rPr lang="de-DE" dirty="0"/>
              <a:t>Titelmasterformat durch Klicken bearbeiten</a:t>
            </a:r>
          </a:p>
        </p:txBody>
      </p:sp>
      <p:cxnSp>
        <p:nvCxnSpPr>
          <p:cNvPr id="8" name="Gerade Verbindung 4">
            <a:extLst>
              <a:ext uri="{FF2B5EF4-FFF2-40B4-BE49-F238E27FC236}">
                <a16:creationId xmlns:a16="http://schemas.microsoft.com/office/drawing/2014/main" id="{7BDC0F42-E8E3-484F-8E30-6AE0AE6719B4}"/>
              </a:ext>
            </a:extLst>
          </p:cNvPr>
          <p:cNvCxnSpPr/>
          <p:nvPr userDrawn="1"/>
        </p:nvCxnSpPr>
        <p:spPr>
          <a:xfrm>
            <a:off x="336000" y="1268760"/>
            <a:ext cx="11520000" cy="0"/>
          </a:xfrm>
          <a:prstGeom prst="line">
            <a:avLst/>
          </a:prstGeom>
          <a:ln w="1905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9" name="Datumsplatzhalter 3">
            <a:extLst>
              <a:ext uri="{FF2B5EF4-FFF2-40B4-BE49-F238E27FC236}">
                <a16:creationId xmlns:a16="http://schemas.microsoft.com/office/drawing/2014/main" id="{C96BDF42-4A2E-4EDF-8CF8-0010D7176B90}"/>
              </a:ext>
            </a:extLst>
          </p:cNvPr>
          <p:cNvSpPr>
            <a:spLocks noGrp="1"/>
          </p:cNvSpPr>
          <p:nvPr>
            <p:ph type="dt" sz="half" idx="2"/>
          </p:nvPr>
        </p:nvSpPr>
        <p:spPr>
          <a:xfrm>
            <a:off x="331415" y="6307653"/>
            <a:ext cx="2844800" cy="365125"/>
          </a:xfrm>
          <a:prstGeom prst="rect">
            <a:avLst/>
          </a:prstGeom>
        </p:spPr>
        <p:txBody>
          <a:bodyPr vert="horz" lIns="91440" tIns="45720" rIns="91440" bIns="45720" rtlCol="0" anchor="ctr"/>
          <a:lstStyle>
            <a:lvl1pPr algn="ctr">
              <a:defRPr sz="1200" b="1">
                <a:solidFill>
                  <a:schemeClr val="tx2"/>
                </a:solidFill>
              </a:defRPr>
            </a:lvl1pPr>
          </a:lstStyle>
          <a:p>
            <a:fld id="{91A64D9C-AF1B-4F3B-9F44-17DA670EB0C0}" type="datetime1">
              <a:rPr lang="de-DE" smtClean="0"/>
              <a:pPr/>
              <a:t>23.11.2022</a:t>
            </a:fld>
            <a:endParaRPr lang="de-DE"/>
          </a:p>
        </p:txBody>
      </p:sp>
      <p:sp>
        <p:nvSpPr>
          <p:cNvPr id="10" name="Foliennummernplatzhalter 5">
            <a:extLst>
              <a:ext uri="{FF2B5EF4-FFF2-40B4-BE49-F238E27FC236}">
                <a16:creationId xmlns:a16="http://schemas.microsoft.com/office/drawing/2014/main" id="{8C66B2AC-E66B-4179-8B4E-3D137BD86BB3}"/>
              </a:ext>
            </a:extLst>
          </p:cNvPr>
          <p:cNvSpPr>
            <a:spLocks noGrp="1"/>
          </p:cNvSpPr>
          <p:nvPr>
            <p:ph type="sldNum" sz="quarter" idx="4"/>
          </p:nvPr>
        </p:nvSpPr>
        <p:spPr>
          <a:xfrm>
            <a:off x="9017984" y="6307653"/>
            <a:ext cx="2844800" cy="365125"/>
          </a:xfrm>
          <a:prstGeom prst="rect">
            <a:avLst/>
          </a:prstGeom>
        </p:spPr>
        <p:txBody>
          <a:bodyPr vert="horz" lIns="91440" tIns="45720" rIns="91440" bIns="45720" rtlCol="0" anchor="ctr"/>
          <a:lstStyle>
            <a:lvl1pPr algn="ctr">
              <a:defRPr sz="1200" b="1">
                <a:solidFill>
                  <a:srgbClr val="002060"/>
                </a:solidFill>
              </a:defRPr>
            </a:lvl1pPr>
          </a:lstStyle>
          <a:p>
            <a:fld id="{FF3F1EC1-E7C7-4328-80F7-38FFE90A96BE}" type="slidenum">
              <a:rPr lang="de-DE" smtClean="0"/>
              <a:pPr/>
              <a:t>‹Nr.›</a:t>
            </a:fld>
            <a:endParaRPr lang="de-DE"/>
          </a:p>
        </p:txBody>
      </p:sp>
      <p:cxnSp>
        <p:nvCxnSpPr>
          <p:cNvPr id="12" name="Gerade Verbindung 11">
            <a:extLst>
              <a:ext uri="{FF2B5EF4-FFF2-40B4-BE49-F238E27FC236}">
                <a16:creationId xmlns:a16="http://schemas.microsoft.com/office/drawing/2014/main" id="{EAA75562-A071-428D-ABE6-2386728CDC74}"/>
              </a:ext>
            </a:extLst>
          </p:cNvPr>
          <p:cNvCxnSpPr/>
          <p:nvPr userDrawn="1"/>
        </p:nvCxnSpPr>
        <p:spPr>
          <a:xfrm>
            <a:off x="335360" y="6237312"/>
            <a:ext cx="11521280"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199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Übung">
    <p:spTree>
      <p:nvGrpSpPr>
        <p:cNvPr id="1" name=""/>
        <p:cNvGrpSpPr/>
        <p:nvPr/>
      </p:nvGrpSpPr>
      <p:grpSpPr>
        <a:xfrm>
          <a:off x="0" y="0"/>
          <a:ext cx="0" cy="0"/>
          <a:chOff x="0" y="0"/>
          <a:chExt cx="0" cy="0"/>
        </a:xfrm>
      </p:grpSpPr>
      <p:pic>
        <p:nvPicPr>
          <p:cNvPr id="2" name="Picture 3" descr="G:\HiWis\Grafiken_Schulung_Bilder\Männchen mit Werkzeug.png">
            <a:extLst>
              <a:ext uri="{FF2B5EF4-FFF2-40B4-BE49-F238E27FC236}">
                <a16:creationId xmlns:a16="http://schemas.microsoft.com/office/drawing/2014/main" id="{09EC3B4E-68CC-EDD1-5E15-FFE447D42F4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01995" y="4025153"/>
            <a:ext cx="1577586" cy="1914723"/>
          </a:xfrm>
          <a:prstGeom prst="rect">
            <a:avLst/>
          </a:prstGeom>
          <a:noFill/>
          <a:extLst>
            <a:ext uri="{909E8E84-426E-40DD-AFC4-6F175D3DCCD1}">
              <a14:hiddenFill xmlns:a14="http://schemas.microsoft.com/office/drawing/2010/main">
                <a:solidFill>
                  <a:srgbClr val="FFFFFF"/>
                </a:solidFill>
              </a14:hiddenFill>
            </a:ext>
          </a:extLst>
        </p:spPr>
      </p:pic>
      <p:sp>
        <p:nvSpPr>
          <p:cNvPr id="3" name="Inhaltsplatzhalter 2"/>
          <p:cNvSpPr>
            <a:spLocks noGrp="1"/>
          </p:cNvSpPr>
          <p:nvPr>
            <p:ph idx="1" hasCustomPrompt="1"/>
          </p:nvPr>
        </p:nvSpPr>
        <p:spPr>
          <a:xfrm>
            <a:off x="1844488" y="1398529"/>
            <a:ext cx="8503024" cy="4788326"/>
          </a:xfrm>
          <a:prstGeom prst="rect">
            <a:avLst/>
          </a:prstGeom>
          <a:ln w="19050">
            <a:solidFill>
              <a:srgbClr val="1B6A64"/>
            </a:solidFill>
            <a:prstDash val="lgDash"/>
          </a:ln>
        </p:spPr>
        <p:txBody>
          <a:bodyPr/>
          <a:lstStyle>
            <a:lvl1pPr>
              <a:buClr>
                <a:schemeClr val="tx2"/>
              </a:buClr>
              <a:defRPr/>
            </a:lvl1pPr>
            <a:lvl2pPr>
              <a:buClr>
                <a:schemeClr val="tx2"/>
              </a:buClr>
              <a:defRPr/>
            </a:lvl2pPr>
            <a:lvl3pPr>
              <a:buClr>
                <a:schemeClr val="tx2"/>
              </a:buClr>
              <a:defRPr sz="2000"/>
            </a:lvl3pPr>
            <a:lvl4pPr>
              <a:buClr>
                <a:srgbClr val="2F368D"/>
              </a:buClr>
              <a:defRPr sz="1800"/>
            </a:lvl4pPr>
            <a:lvl5pPr>
              <a:buClr>
                <a:srgbClr val="2F368D"/>
              </a:buClr>
              <a:defRPr/>
            </a:lvl5pPr>
          </a:lstStyle>
          <a:p>
            <a:pPr lvl="0"/>
            <a:r>
              <a:rPr lang="de-DE"/>
              <a:t>Textmasterformat bearbeiten</a:t>
            </a:r>
          </a:p>
          <a:p>
            <a:pPr lvl="1"/>
            <a:r>
              <a:rPr lang="de-DE"/>
              <a:t>Zweite Ebene</a:t>
            </a:r>
          </a:p>
          <a:p>
            <a:pPr lvl="2"/>
            <a:r>
              <a:rPr lang="de-DE"/>
              <a:t>Dritte Ebene</a:t>
            </a:r>
          </a:p>
          <a:p>
            <a:pPr lvl="3"/>
            <a:r>
              <a:rPr lang="de-DE"/>
              <a:t>Vierte Ebene</a:t>
            </a:r>
          </a:p>
        </p:txBody>
      </p:sp>
      <p:sp>
        <p:nvSpPr>
          <p:cNvPr id="7" name="Titel 6"/>
          <p:cNvSpPr>
            <a:spLocks noGrp="1"/>
          </p:cNvSpPr>
          <p:nvPr>
            <p:ph type="title" hasCustomPrompt="1"/>
          </p:nvPr>
        </p:nvSpPr>
        <p:spPr>
          <a:xfrm>
            <a:off x="336003" y="440670"/>
            <a:ext cx="8629975" cy="792635"/>
          </a:xfrm>
          <a:prstGeom prst="rect">
            <a:avLst/>
          </a:prstGeom>
        </p:spPr>
        <p:txBody>
          <a:bodyPr anchor="ctr"/>
          <a:lstStyle>
            <a:lvl1pPr>
              <a:defRPr sz="2800">
                <a:solidFill>
                  <a:schemeClr val="tx2"/>
                </a:solidFill>
              </a:defRPr>
            </a:lvl1pPr>
          </a:lstStyle>
          <a:p>
            <a:r>
              <a:rPr lang="de-DE" dirty="0"/>
              <a:t>Titelmasterformat durch Klicken bearbeiten</a:t>
            </a:r>
          </a:p>
        </p:txBody>
      </p:sp>
      <p:cxnSp>
        <p:nvCxnSpPr>
          <p:cNvPr id="8" name="Gerade Verbindung 4">
            <a:extLst>
              <a:ext uri="{FF2B5EF4-FFF2-40B4-BE49-F238E27FC236}">
                <a16:creationId xmlns:a16="http://schemas.microsoft.com/office/drawing/2014/main" id="{7BDC0F42-E8E3-484F-8E30-6AE0AE6719B4}"/>
              </a:ext>
            </a:extLst>
          </p:cNvPr>
          <p:cNvCxnSpPr/>
          <p:nvPr userDrawn="1"/>
        </p:nvCxnSpPr>
        <p:spPr>
          <a:xfrm>
            <a:off x="336000" y="1268760"/>
            <a:ext cx="11520000" cy="0"/>
          </a:xfrm>
          <a:prstGeom prst="line">
            <a:avLst/>
          </a:prstGeom>
          <a:ln w="1905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9" name="Datumsplatzhalter 3">
            <a:extLst>
              <a:ext uri="{FF2B5EF4-FFF2-40B4-BE49-F238E27FC236}">
                <a16:creationId xmlns:a16="http://schemas.microsoft.com/office/drawing/2014/main" id="{C96BDF42-4A2E-4EDF-8CF8-0010D7176B90}"/>
              </a:ext>
            </a:extLst>
          </p:cNvPr>
          <p:cNvSpPr>
            <a:spLocks noGrp="1"/>
          </p:cNvSpPr>
          <p:nvPr>
            <p:ph type="dt" sz="half" idx="2"/>
          </p:nvPr>
        </p:nvSpPr>
        <p:spPr>
          <a:xfrm>
            <a:off x="331415" y="6307653"/>
            <a:ext cx="2844800" cy="365125"/>
          </a:xfrm>
          <a:prstGeom prst="rect">
            <a:avLst/>
          </a:prstGeom>
        </p:spPr>
        <p:txBody>
          <a:bodyPr vert="horz" lIns="91440" tIns="45720" rIns="91440" bIns="45720" rtlCol="0" anchor="ctr"/>
          <a:lstStyle>
            <a:lvl1pPr algn="ctr">
              <a:defRPr sz="1200" b="1">
                <a:solidFill>
                  <a:schemeClr val="tx2"/>
                </a:solidFill>
              </a:defRPr>
            </a:lvl1pPr>
          </a:lstStyle>
          <a:p>
            <a:fld id="{91A64D9C-AF1B-4F3B-9F44-17DA670EB0C0}" type="datetime1">
              <a:rPr lang="de-DE" smtClean="0"/>
              <a:pPr/>
              <a:t>23.11.2022</a:t>
            </a:fld>
            <a:endParaRPr lang="de-DE"/>
          </a:p>
        </p:txBody>
      </p:sp>
      <p:sp>
        <p:nvSpPr>
          <p:cNvPr id="10" name="Foliennummernplatzhalter 5">
            <a:extLst>
              <a:ext uri="{FF2B5EF4-FFF2-40B4-BE49-F238E27FC236}">
                <a16:creationId xmlns:a16="http://schemas.microsoft.com/office/drawing/2014/main" id="{8C66B2AC-E66B-4179-8B4E-3D137BD86BB3}"/>
              </a:ext>
            </a:extLst>
          </p:cNvPr>
          <p:cNvSpPr>
            <a:spLocks noGrp="1"/>
          </p:cNvSpPr>
          <p:nvPr>
            <p:ph type="sldNum" sz="quarter" idx="4"/>
          </p:nvPr>
        </p:nvSpPr>
        <p:spPr>
          <a:xfrm>
            <a:off x="9017984" y="6307653"/>
            <a:ext cx="2844800" cy="365125"/>
          </a:xfrm>
          <a:prstGeom prst="rect">
            <a:avLst/>
          </a:prstGeom>
        </p:spPr>
        <p:txBody>
          <a:bodyPr vert="horz" lIns="91440" tIns="45720" rIns="91440" bIns="45720" rtlCol="0" anchor="ctr"/>
          <a:lstStyle>
            <a:lvl1pPr algn="ctr">
              <a:defRPr sz="1200" b="1">
                <a:solidFill>
                  <a:srgbClr val="002060"/>
                </a:solidFill>
              </a:defRPr>
            </a:lvl1pPr>
          </a:lstStyle>
          <a:p>
            <a:fld id="{FF3F1EC1-E7C7-4328-80F7-38FFE90A96BE}" type="slidenum">
              <a:rPr lang="de-DE" smtClean="0"/>
              <a:pPr/>
              <a:t>‹Nr.›</a:t>
            </a:fld>
            <a:endParaRPr lang="de-DE"/>
          </a:p>
        </p:txBody>
      </p:sp>
      <p:cxnSp>
        <p:nvCxnSpPr>
          <p:cNvPr id="12" name="Gerade Verbindung 11">
            <a:extLst>
              <a:ext uri="{FF2B5EF4-FFF2-40B4-BE49-F238E27FC236}">
                <a16:creationId xmlns:a16="http://schemas.microsoft.com/office/drawing/2014/main" id="{EAA75562-A071-428D-ABE6-2386728CDC74}"/>
              </a:ext>
            </a:extLst>
          </p:cNvPr>
          <p:cNvCxnSpPr/>
          <p:nvPr userDrawn="1"/>
        </p:nvCxnSpPr>
        <p:spPr>
          <a:xfrm>
            <a:off x="335360" y="6237312"/>
            <a:ext cx="11521280"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9229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Zwei Inhalte">
    <p:spTree>
      <p:nvGrpSpPr>
        <p:cNvPr id="1" name=""/>
        <p:cNvGrpSpPr/>
        <p:nvPr/>
      </p:nvGrpSpPr>
      <p:grpSpPr>
        <a:xfrm>
          <a:off x="0" y="0"/>
          <a:ext cx="0" cy="0"/>
          <a:chOff x="0" y="0"/>
          <a:chExt cx="0" cy="0"/>
        </a:xfrm>
      </p:grpSpPr>
      <p:cxnSp>
        <p:nvCxnSpPr>
          <p:cNvPr id="8" name="Gerade Verbindung 4">
            <a:extLst>
              <a:ext uri="{FF2B5EF4-FFF2-40B4-BE49-F238E27FC236}">
                <a16:creationId xmlns:a16="http://schemas.microsoft.com/office/drawing/2014/main" id="{996C99B4-F35F-40E5-ADAF-2BD5D887982F}"/>
              </a:ext>
            </a:extLst>
          </p:cNvPr>
          <p:cNvCxnSpPr/>
          <p:nvPr userDrawn="1"/>
        </p:nvCxnSpPr>
        <p:spPr>
          <a:xfrm>
            <a:off x="336000" y="1268760"/>
            <a:ext cx="11520000" cy="0"/>
          </a:xfrm>
          <a:prstGeom prst="line">
            <a:avLst/>
          </a:prstGeom>
          <a:ln w="1905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9" name="Datumsplatzhalter 3">
            <a:extLst>
              <a:ext uri="{FF2B5EF4-FFF2-40B4-BE49-F238E27FC236}">
                <a16:creationId xmlns:a16="http://schemas.microsoft.com/office/drawing/2014/main" id="{5300964E-265F-4C69-BE02-FB67C09C3F4C}"/>
              </a:ext>
            </a:extLst>
          </p:cNvPr>
          <p:cNvSpPr>
            <a:spLocks noGrp="1"/>
          </p:cNvSpPr>
          <p:nvPr>
            <p:ph type="dt" sz="half" idx="10"/>
          </p:nvPr>
        </p:nvSpPr>
        <p:spPr>
          <a:xfrm>
            <a:off x="331415" y="6307653"/>
            <a:ext cx="2844800" cy="365125"/>
          </a:xfrm>
          <a:prstGeom prst="rect">
            <a:avLst/>
          </a:prstGeom>
        </p:spPr>
        <p:txBody>
          <a:bodyPr vert="horz" lIns="91440" tIns="45720" rIns="91440" bIns="45720" rtlCol="0" anchor="ctr"/>
          <a:lstStyle>
            <a:lvl1pPr algn="ctr">
              <a:defRPr sz="1200" b="1">
                <a:solidFill>
                  <a:srgbClr val="002060"/>
                </a:solidFill>
              </a:defRPr>
            </a:lvl1pPr>
          </a:lstStyle>
          <a:p>
            <a:fld id="{C66FB2B4-672D-468B-A920-0A01A72702E5}" type="datetime1">
              <a:rPr lang="de-DE" smtClean="0"/>
              <a:pPr/>
              <a:t>23.11.2022</a:t>
            </a:fld>
            <a:endParaRPr lang="de-DE"/>
          </a:p>
        </p:txBody>
      </p:sp>
      <p:sp>
        <p:nvSpPr>
          <p:cNvPr id="10" name="Foliennummernplatzhalter 5">
            <a:extLst>
              <a:ext uri="{FF2B5EF4-FFF2-40B4-BE49-F238E27FC236}">
                <a16:creationId xmlns:a16="http://schemas.microsoft.com/office/drawing/2014/main" id="{D86176D3-B7DF-4A1A-A747-9156AB3AD6CC}"/>
              </a:ext>
            </a:extLst>
          </p:cNvPr>
          <p:cNvSpPr>
            <a:spLocks noGrp="1"/>
          </p:cNvSpPr>
          <p:nvPr>
            <p:ph type="sldNum" sz="quarter" idx="4"/>
          </p:nvPr>
        </p:nvSpPr>
        <p:spPr>
          <a:xfrm>
            <a:off x="9017984" y="6307653"/>
            <a:ext cx="2844800" cy="365125"/>
          </a:xfrm>
          <a:prstGeom prst="rect">
            <a:avLst/>
          </a:prstGeom>
        </p:spPr>
        <p:txBody>
          <a:bodyPr vert="horz" lIns="91440" tIns="45720" rIns="91440" bIns="45720" rtlCol="0" anchor="ctr"/>
          <a:lstStyle>
            <a:lvl1pPr algn="ctr">
              <a:defRPr sz="1200" b="1">
                <a:solidFill>
                  <a:srgbClr val="002060"/>
                </a:solidFill>
              </a:defRPr>
            </a:lvl1pPr>
          </a:lstStyle>
          <a:p>
            <a:fld id="{FF3F1EC1-E7C7-4328-80F7-38FFE90A96BE}" type="slidenum">
              <a:rPr lang="de-DE" smtClean="0"/>
              <a:pPr/>
              <a:t>‹Nr.›</a:t>
            </a:fld>
            <a:endParaRPr lang="de-DE"/>
          </a:p>
        </p:txBody>
      </p:sp>
      <p:sp>
        <p:nvSpPr>
          <p:cNvPr id="12" name="Inhaltsplatzhalter 2">
            <a:extLst>
              <a:ext uri="{FF2B5EF4-FFF2-40B4-BE49-F238E27FC236}">
                <a16:creationId xmlns:a16="http://schemas.microsoft.com/office/drawing/2014/main" id="{E923A939-5B80-4579-9E87-0DAEE23C61DC}"/>
              </a:ext>
            </a:extLst>
          </p:cNvPr>
          <p:cNvSpPr>
            <a:spLocks noGrp="1"/>
          </p:cNvSpPr>
          <p:nvPr>
            <p:ph idx="1" hasCustomPrompt="1"/>
          </p:nvPr>
        </p:nvSpPr>
        <p:spPr>
          <a:xfrm>
            <a:off x="336000" y="1389560"/>
            <a:ext cx="5663989" cy="4797295"/>
          </a:xfrm>
          <a:prstGeom prst="rect">
            <a:avLst/>
          </a:prstGeom>
        </p:spPr>
        <p:txBody>
          <a:bodyPr/>
          <a:lstStyle>
            <a:lvl1pPr>
              <a:buClr>
                <a:srgbClr val="2F368D"/>
              </a:buClr>
              <a:defRPr/>
            </a:lvl1pPr>
            <a:lvl2pPr>
              <a:buClr>
                <a:srgbClr val="2F368D"/>
              </a:buClr>
              <a:defRPr/>
            </a:lvl2pPr>
            <a:lvl3pPr>
              <a:buClr>
                <a:srgbClr val="2F368D"/>
              </a:buClr>
              <a:defRPr sz="2000"/>
            </a:lvl3pPr>
            <a:lvl4pPr>
              <a:buClr>
                <a:srgbClr val="2F368D"/>
              </a:buClr>
              <a:defRPr sz="1800"/>
            </a:lvl4pPr>
            <a:lvl5pPr>
              <a:buClr>
                <a:srgbClr val="2F368D"/>
              </a:buClr>
              <a:defRPr/>
            </a:lvl5pPr>
          </a:lstStyle>
          <a:p>
            <a:pPr lvl="0"/>
            <a:r>
              <a:rPr lang="de-DE"/>
              <a:t>Textmasterformat bearbeiten</a:t>
            </a:r>
          </a:p>
          <a:p>
            <a:pPr lvl="1"/>
            <a:r>
              <a:rPr lang="de-DE"/>
              <a:t>Zweite Ebene</a:t>
            </a:r>
          </a:p>
          <a:p>
            <a:pPr lvl="2"/>
            <a:r>
              <a:rPr lang="de-DE"/>
              <a:t>Dritte Ebene</a:t>
            </a:r>
          </a:p>
          <a:p>
            <a:pPr lvl="3"/>
            <a:r>
              <a:rPr lang="de-DE"/>
              <a:t>Vierte Ebene</a:t>
            </a:r>
          </a:p>
        </p:txBody>
      </p:sp>
      <p:sp>
        <p:nvSpPr>
          <p:cNvPr id="14" name="Inhaltsplatzhalter 2">
            <a:extLst>
              <a:ext uri="{FF2B5EF4-FFF2-40B4-BE49-F238E27FC236}">
                <a16:creationId xmlns:a16="http://schemas.microsoft.com/office/drawing/2014/main" id="{FD2519A8-3AD1-4580-9BF6-FBB46A636B59}"/>
              </a:ext>
            </a:extLst>
          </p:cNvPr>
          <p:cNvSpPr>
            <a:spLocks noGrp="1"/>
          </p:cNvSpPr>
          <p:nvPr>
            <p:ph idx="11" hasCustomPrompt="1"/>
          </p:nvPr>
        </p:nvSpPr>
        <p:spPr>
          <a:xfrm>
            <a:off x="6192011" y="1389560"/>
            <a:ext cx="5663989" cy="4797295"/>
          </a:xfrm>
          <a:prstGeom prst="rect">
            <a:avLst/>
          </a:prstGeom>
        </p:spPr>
        <p:txBody>
          <a:bodyPr/>
          <a:lstStyle>
            <a:lvl1pPr>
              <a:buClr>
                <a:srgbClr val="2F368D"/>
              </a:buClr>
              <a:defRPr/>
            </a:lvl1pPr>
            <a:lvl2pPr>
              <a:buClr>
                <a:srgbClr val="2F368D"/>
              </a:buClr>
              <a:defRPr/>
            </a:lvl2pPr>
            <a:lvl3pPr>
              <a:buClr>
                <a:srgbClr val="2F368D"/>
              </a:buClr>
              <a:defRPr sz="2000"/>
            </a:lvl3pPr>
            <a:lvl4pPr>
              <a:buClr>
                <a:srgbClr val="2F368D"/>
              </a:buClr>
              <a:defRPr sz="1800"/>
            </a:lvl4pPr>
            <a:lvl5pPr>
              <a:buClr>
                <a:srgbClr val="2F368D"/>
              </a:buClr>
              <a:defRPr/>
            </a:lvl5pPr>
          </a:lstStyle>
          <a:p>
            <a:pPr lvl="0"/>
            <a:r>
              <a:rPr lang="de-DE"/>
              <a:t>Textmasterformat bearbeiten</a:t>
            </a:r>
          </a:p>
          <a:p>
            <a:pPr lvl="1"/>
            <a:r>
              <a:rPr lang="de-DE"/>
              <a:t>Zweite Ebene</a:t>
            </a:r>
          </a:p>
          <a:p>
            <a:pPr lvl="2"/>
            <a:r>
              <a:rPr lang="de-DE"/>
              <a:t>Dritte Ebene</a:t>
            </a:r>
          </a:p>
          <a:p>
            <a:pPr lvl="3"/>
            <a:r>
              <a:rPr lang="de-DE"/>
              <a:t>Vierte Ebene</a:t>
            </a:r>
          </a:p>
        </p:txBody>
      </p:sp>
      <p:cxnSp>
        <p:nvCxnSpPr>
          <p:cNvPr id="15" name="Gerade Verbindung 11">
            <a:extLst>
              <a:ext uri="{FF2B5EF4-FFF2-40B4-BE49-F238E27FC236}">
                <a16:creationId xmlns:a16="http://schemas.microsoft.com/office/drawing/2014/main" id="{4EEB1782-90A6-45FC-A409-F2DEE63E138F}"/>
              </a:ext>
            </a:extLst>
          </p:cNvPr>
          <p:cNvCxnSpPr/>
          <p:nvPr userDrawn="1"/>
        </p:nvCxnSpPr>
        <p:spPr>
          <a:xfrm>
            <a:off x="335360" y="6237312"/>
            <a:ext cx="11521280"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sp>
        <p:nvSpPr>
          <p:cNvPr id="16" name="Titel 6">
            <a:extLst>
              <a:ext uri="{FF2B5EF4-FFF2-40B4-BE49-F238E27FC236}">
                <a16:creationId xmlns:a16="http://schemas.microsoft.com/office/drawing/2014/main" id="{250E2FFC-B788-497B-9B81-C6181C4A8F91}"/>
              </a:ext>
            </a:extLst>
          </p:cNvPr>
          <p:cNvSpPr>
            <a:spLocks noGrp="1"/>
          </p:cNvSpPr>
          <p:nvPr>
            <p:ph type="title" hasCustomPrompt="1"/>
          </p:nvPr>
        </p:nvSpPr>
        <p:spPr>
          <a:xfrm>
            <a:off x="336000" y="440670"/>
            <a:ext cx="8727480" cy="792635"/>
          </a:xfrm>
          <a:prstGeom prst="rect">
            <a:avLst/>
          </a:prstGeom>
        </p:spPr>
        <p:txBody>
          <a:bodyPr anchor="ctr"/>
          <a:lstStyle>
            <a:lvl1pPr>
              <a:defRPr sz="2800">
                <a:solidFill>
                  <a:schemeClr val="tx2"/>
                </a:solidFill>
              </a:defRPr>
            </a:lvl1pPr>
          </a:lstStyle>
          <a:p>
            <a:r>
              <a:rPr lang="de-DE" dirty="0"/>
              <a:t>Titelmasterformat durch Klicken bearbeiten</a:t>
            </a:r>
          </a:p>
        </p:txBody>
      </p:sp>
    </p:spTree>
    <p:extLst>
      <p:ext uri="{BB962C8B-B14F-4D97-AF65-F5344CB8AC3E}">
        <p14:creationId xmlns:p14="http://schemas.microsoft.com/office/powerpoint/2010/main" val="4094914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bschluss">
    <p:spTree>
      <p:nvGrpSpPr>
        <p:cNvPr id="1" name=""/>
        <p:cNvGrpSpPr/>
        <p:nvPr/>
      </p:nvGrpSpPr>
      <p:grpSpPr>
        <a:xfrm>
          <a:off x="0" y="0"/>
          <a:ext cx="0" cy="0"/>
          <a:chOff x="0" y="0"/>
          <a:chExt cx="0" cy="0"/>
        </a:xfrm>
      </p:grpSpPr>
      <p:sp>
        <p:nvSpPr>
          <p:cNvPr id="5" name="Untertitel 2"/>
          <p:cNvSpPr txBox="1">
            <a:spLocks/>
          </p:cNvSpPr>
          <p:nvPr userDrawn="1"/>
        </p:nvSpPr>
        <p:spPr>
          <a:xfrm>
            <a:off x="2044702" y="2962278"/>
            <a:ext cx="8086252" cy="215265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chemeClr val="accent6">
                  <a:lumMod val="75000"/>
                </a:schemeClr>
              </a:buClr>
              <a:buFont typeface="Wingdings" pitchFamily="2" charset="2"/>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None/>
              <a:tabLst>
                <a:tab pos="361942" algn="l"/>
              </a:tabLst>
            </a:pPr>
            <a:r>
              <a:rPr lang="de-DE" sz="2400" b="1" dirty="0"/>
              <a:t>Prospektiv</a:t>
            </a:r>
            <a:r>
              <a:rPr lang="de-DE" sz="2400" b="1" baseline="0" dirty="0"/>
              <a:t> </a:t>
            </a:r>
            <a:endParaRPr lang="de-DE" sz="1800" b="1" baseline="0" dirty="0"/>
          </a:p>
          <a:p>
            <a:pPr marL="0" indent="0" algn="ctr">
              <a:spcBef>
                <a:spcPts val="0"/>
              </a:spcBef>
              <a:spcAft>
                <a:spcPts val="0"/>
              </a:spcAft>
              <a:buNone/>
              <a:tabLst>
                <a:tab pos="361942" algn="l"/>
              </a:tabLst>
            </a:pPr>
            <a:r>
              <a:rPr lang="de-DE" sz="1800" dirty="0"/>
              <a:t>Gesellschaft für betriebliche Zukunftsgestaltungen mbH</a:t>
            </a:r>
            <a:br>
              <a:rPr lang="de-DE" sz="1800" dirty="0"/>
            </a:br>
            <a:endParaRPr lang="de-DE" sz="1800" dirty="0"/>
          </a:p>
          <a:p>
            <a:pPr marL="0" indent="0" algn="ctr">
              <a:spcBef>
                <a:spcPts val="0"/>
              </a:spcBef>
              <a:spcAft>
                <a:spcPts val="0"/>
              </a:spcAft>
              <a:buNone/>
              <a:tabLst>
                <a:tab pos="361942" algn="l"/>
              </a:tabLst>
            </a:pPr>
            <a:r>
              <a:rPr lang="de-DE" sz="1800" dirty="0" err="1"/>
              <a:t>Kleppingstraße</a:t>
            </a:r>
            <a:r>
              <a:rPr lang="de-DE" sz="1800" dirty="0"/>
              <a:t> 20,</a:t>
            </a:r>
            <a:r>
              <a:rPr lang="de-DE" sz="1800" baseline="0" dirty="0"/>
              <a:t> </a:t>
            </a:r>
            <a:r>
              <a:rPr lang="de-DE" sz="1800" dirty="0"/>
              <a:t>44135 Dortmund</a:t>
            </a:r>
            <a:br>
              <a:rPr lang="de-DE" sz="1800" dirty="0"/>
            </a:br>
            <a:r>
              <a:rPr lang="de-DE" sz="1800" dirty="0"/>
              <a:t>0231 / 55 69 76 – 0</a:t>
            </a:r>
          </a:p>
          <a:p>
            <a:pPr marL="0" indent="0" algn="ctr">
              <a:spcBef>
                <a:spcPts val="0"/>
              </a:spcBef>
              <a:spcAft>
                <a:spcPts val="0"/>
              </a:spcAft>
              <a:buNone/>
              <a:tabLst>
                <a:tab pos="361942" algn="l"/>
              </a:tabLst>
            </a:pPr>
            <a:br>
              <a:rPr lang="de-DE" sz="1800" dirty="0"/>
            </a:br>
            <a:r>
              <a:rPr lang="de-DE" sz="1800" dirty="0">
                <a:sym typeface="Wingdings"/>
                <a:hlinkClick r:id="rId2"/>
              </a:rPr>
              <a:t>info@prospektiv.de</a:t>
            </a:r>
            <a:r>
              <a:rPr lang="de-DE" sz="1800" dirty="0">
                <a:sym typeface="Wingdings"/>
              </a:rPr>
              <a:t>, </a:t>
            </a:r>
            <a:r>
              <a:rPr lang="de-DE" sz="1800" kern="1200" dirty="0">
                <a:solidFill>
                  <a:schemeClr val="tx1"/>
                </a:solidFill>
                <a:latin typeface="+mn-lt"/>
                <a:ea typeface="+mn-ea"/>
                <a:cs typeface="+mn-cs"/>
                <a:hlinkClick r:id="rId3"/>
              </a:rPr>
              <a:t>www.prospektiv.de</a:t>
            </a:r>
            <a:endParaRPr lang="de-DE" sz="1800" dirty="0"/>
          </a:p>
          <a:p>
            <a:pPr marL="0" indent="0" algn="ctr">
              <a:spcAft>
                <a:spcPts val="1200"/>
              </a:spcAft>
              <a:buNone/>
              <a:tabLst>
                <a:tab pos="361942" algn="l"/>
              </a:tabLst>
            </a:pPr>
            <a:br>
              <a:rPr lang="de-DE" sz="1800" dirty="0"/>
            </a:br>
            <a:endParaRPr lang="de-DE" sz="1800" dirty="0"/>
          </a:p>
        </p:txBody>
      </p:sp>
      <p:cxnSp>
        <p:nvCxnSpPr>
          <p:cNvPr id="8" name="Gerade Verbindung 4">
            <a:extLst>
              <a:ext uri="{FF2B5EF4-FFF2-40B4-BE49-F238E27FC236}">
                <a16:creationId xmlns:a16="http://schemas.microsoft.com/office/drawing/2014/main" id="{BF9ACF34-23A8-49BE-BA3F-A81373479FE3}"/>
              </a:ext>
            </a:extLst>
          </p:cNvPr>
          <p:cNvCxnSpPr/>
          <p:nvPr userDrawn="1"/>
        </p:nvCxnSpPr>
        <p:spPr>
          <a:xfrm>
            <a:off x="336000" y="629492"/>
            <a:ext cx="11520000" cy="0"/>
          </a:xfrm>
          <a:prstGeom prst="line">
            <a:avLst/>
          </a:prstGeom>
          <a:ln w="19050">
            <a:solidFill>
              <a:schemeClr val="tx2"/>
            </a:solidFill>
          </a:ln>
          <a:effectLst/>
        </p:spPr>
        <p:style>
          <a:lnRef idx="1">
            <a:schemeClr val="accent1"/>
          </a:lnRef>
          <a:fillRef idx="0">
            <a:schemeClr val="accent1"/>
          </a:fillRef>
          <a:effectRef idx="0">
            <a:schemeClr val="accent1"/>
          </a:effectRef>
          <a:fontRef idx="minor">
            <a:schemeClr val="tx1"/>
          </a:fontRef>
        </p:style>
      </p:cxnSp>
      <p:cxnSp>
        <p:nvCxnSpPr>
          <p:cNvPr id="15" name="Gerade Verbindung 4">
            <a:extLst>
              <a:ext uri="{FF2B5EF4-FFF2-40B4-BE49-F238E27FC236}">
                <a16:creationId xmlns:a16="http://schemas.microsoft.com/office/drawing/2014/main" id="{BF9ACF34-23A8-49BE-BA3F-A81373479FE3}"/>
              </a:ext>
            </a:extLst>
          </p:cNvPr>
          <p:cNvCxnSpPr/>
          <p:nvPr userDrawn="1"/>
        </p:nvCxnSpPr>
        <p:spPr>
          <a:xfrm>
            <a:off x="336000" y="5287217"/>
            <a:ext cx="11520000" cy="0"/>
          </a:xfrm>
          <a:prstGeom prst="line">
            <a:avLst/>
          </a:prstGeom>
          <a:ln w="12700">
            <a:solidFill>
              <a:schemeClr val="tx2"/>
            </a:solidFill>
          </a:ln>
          <a:effectLst/>
        </p:spPr>
        <p:style>
          <a:lnRef idx="1">
            <a:schemeClr val="accent1"/>
          </a:lnRef>
          <a:fillRef idx="0">
            <a:schemeClr val="accent1"/>
          </a:fillRef>
          <a:effectRef idx="0">
            <a:schemeClr val="accent1"/>
          </a:effectRef>
          <a:fontRef idx="minor">
            <a:schemeClr val="tx1"/>
          </a:fontRef>
        </p:style>
      </p:cxnSp>
      <p:pic>
        <p:nvPicPr>
          <p:cNvPr id="3" name="Grafik 2">
            <a:extLst>
              <a:ext uri="{FF2B5EF4-FFF2-40B4-BE49-F238E27FC236}">
                <a16:creationId xmlns:a16="http://schemas.microsoft.com/office/drawing/2014/main" id="{B0F81231-6AB9-4061-937B-A9D80261B86B}"/>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b="14823"/>
          <a:stretch/>
        </p:blipFill>
        <p:spPr>
          <a:xfrm>
            <a:off x="2314956" y="5334923"/>
            <a:ext cx="7562088" cy="1503197"/>
          </a:xfrm>
          <a:prstGeom prst="rect">
            <a:avLst/>
          </a:prstGeom>
        </p:spPr>
      </p:pic>
      <p:pic>
        <p:nvPicPr>
          <p:cNvPr id="6" name="Grafik 5">
            <a:extLst>
              <a:ext uri="{FF2B5EF4-FFF2-40B4-BE49-F238E27FC236}">
                <a16:creationId xmlns:a16="http://schemas.microsoft.com/office/drawing/2014/main" id="{F2569285-3BEE-4BB0-A307-410692E0C01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73336" y="1215642"/>
            <a:ext cx="2937688" cy="1273116"/>
          </a:xfrm>
          <a:prstGeom prst="rect">
            <a:avLst/>
          </a:prstGeom>
        </p:spPr>
      </p:pic>
      <p:pic>
        <p:nvPicPr>
          <p:cNvPr id="9" name="Grafik 8">
            <a:extLst>
              <a:ext uri="{FF2B5EF4-FFF2-40B4-BE49-F238E27FC236}">
                <a16:creationId xmlns:a16="http://schemas.microsoft.com/office/drawing/2014/main" id="{C53912E9-22ED-44EB-9EBA-44C34FCC6F4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912872" y="1253074"/>
            <a:ext cx="3005792" cy="1198255"/>
          </a:xfrm>
          <a:prstGeom prst="rect">
            <a:avLst/>
          </a:prstGeom>
        </p:spPr>
      </p:pic>
    </p:spTree>
    <p:extLst>
      <p:ext uri="{BB962C8B-B14F-4D97-AF65-F5344CB8AC3E}">
        <p14:creationId xmlns:p14="http://schemas.microsoft.com/office/powerpoint/2010/main" val="1403709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301B5CEE-73D1-4517-AC33-A03A5F3C0F37}"/>
              </a:ext>
            </a:extLst>
          </p:cNvPr>
          <p:cNvSpPr>
            <a:spLocks noGrp="1"/>
          </p:cNvSpPr>
          <p:nvPr>
            <p:ph type="ctrTitle"/>
          </p:nvPr>
        </p:nvSpPr>
        <p:spPr>
          <a:xfrm>
            <a:off x="524107" y="1496525"/>
            <a:ext cx="10665470" cy="1869412"/>
          </a:xfrm>
          <a:prstGeom prst="rect">
            <a:avLst/>
          </a:prstGeom>
        </p:spPr>
        <p:txBody>
          <a:bodyPr anchor="ctr">
            <a:normAutofit/>
          </a:bodyPr>
          <a:lstStyle>
            <a:lvl1pPr>
              <a:defRPr sz="3600">
                <a:solidFill>
                  <a:srgbClr val="4A92A7"/>
                </a:solidFill>
                <a:latin typeface="+mn-lt"/>
              </a:defRPr>
            </a:lvl1pPr>
          </a:lstStyle>
          <a:p>
            <a:pPr marL="452438" algn="l"/>
            <a:r>
              <a:rPr lang="de-DE" sz="3200" b="1" dirty="0"/>
              <a:t>Mastertitelformat bearbeiten</a:t>
            </a:r>
          </a:p>
        </p:txBody>
      </p:sp>
      <p:cxnSp>
        <p:nvCxnSpPr>
          <p:cNvPr id="13" name="Gerader Verbinder 12">
            <a:extLst>
              <a:ext uri="{FF2B5EF4-FFF2-40B4-BE49-F238E27FC236}">
                <a16:creationId xmlns:a16="http://schemas.microsoft.com/office/drawing/2014/main" id="{B174025E-12A1-4059-B175-CB3263E44147}"/>
              </a:ext>
            </a:extLst>
          </p:cNvPr>
          <p:cNvCxnSpPr>
            <a:cxnSpLocks/>
          </p:cNvCxnSpPr>
          <p:nvPr userDrawn="1"/>
        </p:nvCxnSpPr>
        <p:spPr>
          <a:xfrm>
            <a:off x="335939" y="3595857"/>
            <a:ext cx="11520122" cy="0"/>
          </a:xfrm>
          <a:prstGeom prst="line">
            <a:avLst/>
          </a:prstGeom>
          <a:ln w="38100">
            <a:solidFill>
              <a:srgbClr val="4A92A7"/>
            </a:solidFill>
          </a:ln>
        </p:spPr>
        <p:style>
          <a:lnRef idx="1">
            <a:schemeClr val="accent1"/>
          </a:lnRef>
          <a:fillRef idx="0">
            <a:schemeClr val="accent1"/>
          </a:fillRef>
          <a:effectRef idx="0">
            <a:schemeClr val="accent1"/>
          </a:effectRef>
          <a:fontRef idx="minor">
            <a:schemeClr val="tx1"/>
          </a:fontRef>
        </p:style>
      </p:cxnSp>
      <p:cxnSp>
        <p:nvCxnSpPr>
          <p:cNvPr id="16" name="Gerader Verbinder 15">
            <a:extLst>
              <a:ext uri="{FF2B5EF4-FFF2-40B4-BE49-F238E27FC236}">
                <a16:creationId xmlns:a16="http://schemas.microsoft.com/office/drawing/2014/main" id="{DF5E46DA-CC4E-4768-9EAC-337F8E3FD27C}"/>
              </a:ext>
            </a:extLst>
          </p:cNvPr>
          <p:cNvCxnSpPr>
            <a:cxnSpLocks/>
          </p:cNvCxnSpPr>
          <p:nvPr userDrawn="1"/>
        </p:nvCxnSpPr>
        <p:spPr>
          <a:xfrm>
            <a:off x="336000" y="6300957"/>
            <a:ext cx="11520000" cy="0"/>
          </a:xfrm>
          <a:prstGeom prst="line">
            <a:avLst/>
          </a:prstGeom>
          <a:ln w="12700">
            <a:solidFill>
              <a:srgbClr val="4A92A7"/>
            </a:solidFill>
          </a:ln>
        </p:spPr>
        <p:style>
          <a:lnRef idx="1">
            <a:schemeClr val="accent1"/>
          </a:lnRef>
          <a:fillRef idx="0">
            <a:schemeClr val="accent1"/>
          </a:fillRef>
          <a:effectRef idx="0">
            <a:schemeClr val="accent1"/>
          </a:effectRef>
          <a:fontRef idx="minor">
            <a:schemeClr val="tx1"/>
          </a:fontRef>
        </p:style>
      </p:cxnSp>
      <p:sp>
        <p:nvSpPr>
          <p:cNvPr id="5" name="Textplatzhalter 4">
            <a:extLst>
              <a:ext uri="{FF2B5EF4-FFF2-40B4-BE49-F238E27FC236}">
                <a16:creationId xmlns:a16="http://schemas.microsoft.com/office/drawing/2014/main" id="{AFEC2604-E910-436D-A3AE-4D6A36806C6C}"/>
              </a:ext>
            </a:extLst>
          </p:cNvPr>
          <p:cNvSpPr>
            <a:spLocks noGrp="1"/>
          </p:cNvSpPr>
          <p:nvPr>
            <p:ph type="body" sz="quarter" idx="10" hasCustomPrompt="1"/>
          </p:nvPr>
        </p:nvSpPr>
        <p:spPr>
          <a:xfrm>
            <a:off x="820738" y="3889375"/>
            <a:ext cx="7788275" cy="1471613"/>
          </a:xfrm>
        </p:spPr>
        <p:txBody>
          <a:bodyPr/>
          <a:lstStyle>
            <a:lvl1pPr marL="0" indent="0">
              <a:buNone/>
              <a:defRPr>
                <a:solidFill>
                  <a:srgbClr val="A3C741"/>
                </a:solidFill>
              </a:defRPr>
            </a:lvl1pPr>
          </a:lstStyle>
          <a:p>
            <a:pPr lvl="0"/>
            <a:r>
              <a:rPr lang="de-DE" dirty="0"/>
              <a:t>23. April 2021</a:t>
            </a:r>
          </a:p>
          <a:p>
            <a:pPr lvl="0"/>
            <a:r>
              <a:rPr lang="de-DE" dirty="0"/>
              <a:t>Referenten: Kai </a:t>
            </a:r>
            <a:r>
              <a:rPr lang="de-DE" dirty="0" err="1"/>
              <a:t>Rosetti</a:t>
            </a:r>
            <a:r>
              <a:rPr lang="de-DE" dirty="0"/>
              <a:t> &amp; Joscha Link</a:t>
            </a:r>
          </a:p>
          <a:p>
            <a:pPr lvl="0"/>
            <a:endParaRPr lang="de-DE" dirty="0"/>
          </a:p>
        </p:txBody>
      </p:sp>
      <p:sp>
        <p:nvSpPr>
          <p:cNvPr id="17" name="Foliennummernplatzhalter 5">
            <a:extLst>
              <a:ext uri="{FF2B5EF4-FFF2-40B4-BE49-F238E27FC236}">
                <a16:creationId xmlns:a16="http://schemas.microsoft.com/office/drawing/2014/main" id="{74EEF1C9-9BAE-4FA3-ABD4-7B78B2A95365}"/>
              </a:ext>
            </a:extLst>
          </p:cNvPr>
          <p:cNvSpPr>
            <a:spLocks noGrp="1"/>
          </p:cNvSpPr>
          <p:nvPr>
            <p:ph type="sldNum" sz="quarter" idx="4"/>
          </p:nvPr>
        </p:nvSpPr>
        <p:spPr>
          <a:xfrm>
            <a:off x="9336000" y="6376756"/>
            <a:ext cx="2520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68B44B-E0FB-427D-B68D-03C386A02F90}" type="slidenum">
              <a:rPr lang="de-DE" smtClean="0"/>
              <a:t>‹Nr.›</a:t>
            </a:fld>
            <a:endParaRPr lang="de-DE"/>
          </a:p>
        </p:txBody>
      </p:sp>
    </p:spTree>
    <p:extLst>
      <p:ext uri="{BB962C8B-B14F-4D97-AF65-F5344CB8AC3E}">
        <p14:creationId xmlns:p14="http://schemas.microsoft.com/office/powerpoint/2010/main" val="3826210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Abschluss_individuell">
    <p:spTree>
      <p:nvGrpSpPr>
        <p:cNvPr id="1" name=""/>
        <p:cNvGrpSpPr/>
        <p:nvPr/>
      </p:nvGrpSpPr>
      <p:grpSpPr>
        <a:xfrm>
          <a:off x="0" y="0"/>
          <a:ext cx="0" cy="0"/>
          <a:chOff x="0" y="0"/>
          <a:chExt cx="0" cy="0"/>
        </a:xfrm>
      </p:grpSpPr>
      <p:sp>
        <p:nvSpPr>
          <p:cNvPr id="6" name="Untertitel 2">
            <a:extLst>
              <a:ext uri="{FF2B5EF4-FFF2-40B4-BE49-F238E27FC236}">
                <a16:creationId xmlns:a16="http://schemas.microsoft.com/office/drawing/2014/main" id="{82E3DF7C-4EDB-4CE1-94E2-F74DCFB18856}"/>
              </a:ext>
            </a:extLst>
          </p:cNvPr>
          <p:cNvSpPr txBox="1">
            <a:spLocks/>
          </p:cNvSpPr>
          <p:nvPr userDrawn="1"/>
        </p:nvSpPr>
        <p:spPr>
          <a:xfrm>
            <a:off x="3112477" y="4191000"/>
            <a:ext cx="6834187" cy="1809750"/>
          </a:xfrm>
          <a:prstGeom prst="rect">
            <a:avLst/>
          </a:prstGeom>
        </p:spPr>
        <p:txBody>
          <a:bodyPr vert="horz" lIns="91440" tIns="45720" rIns="91440" bIns="45720" numCol="2" rtlCol="0">
            <a:noAutofit/>
          </a:bodyPr>
          <a:lstStyle>
            <a:lvl1pPr marL="342900" indent="-342900" algn="l" defTabSz="914400" rtl="0" eaLnBrk="1" latinLnBrk="0" hangingPunct="1">
              <a:spcBef>
                <a:spcPct val="20000"/>
              </a:spcBef>
              <a:buClr>
                <a:schemeClr val="accent6">
                  <a:lumMod val="75000"/>
                </a:schemeClr>
              </a:buClr>
              <a:buFont typeface="Wingdings" pitchFamily="2" charset="2"/>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F79646">
                  <a:lumMod val="75000"/>
                </a:srgbClr>
              </a:buClr>
              <a:buFont typeface="Wingdings" pitchFamily="2" charset="2"/>
              <a:buNone/>
              <a:tabLst>
                <a:tab pos="361950" algn="l"/>
              </a:tabLst>
            </a:pPr>
            <a:r>
              <a:rPr lang="de-DE" sz="2400" b="1" dirty="0">
                <a:solidFill>
                  <a:prstClr val="black"/>
                </a:solidFill>
                <a:latin typeface="+mn-lt"/>
              </a:rPr>
              <a:t>Prospektiv </a:t>
            </a:r>
            <a:br>
              <a:rPr lang="de-DE" sz="2400" b="1" dirty="0">
                <a:solidFill>
                  <a:prstClr val="black"/>
                </a:solidFill>
                <a:latin typeface="+mn-lt"/>
              </a:rPr>
            </a:br>
            <a:r>
              <a:rPr lang="de-DE" sz="1600" b="1" dirty="0">
                <a:solidFill>
                  <a:prstClr val="black"/>
                </a:solidFill>
                <a:latin typeface="+mn-lt"/>
              </a:rPr>
              <a:t> </a:t>
            </a:r>
          </a:p>
          <a:p>
            <a:pPr marL="0" indent="0">
              <a:buClr>
                <a:srgbClr val="F79646">
                  <a:lumMod val="75000"/>
                </a:srgbClr>
              </a:buClr>
              <a:buFont typeface="Wingdings" pitchFamily="2" charset="2"/>
              <a:buNone/>
              <a:tabLst>
                <a:tab pos="361950" algn="l"/>
              </a:tabLst>
            </a:pPr>
            <a:r>
              <a:rPr lang="de-DE" sz="1600" dirty="0">
                <a:solidFill>
                  <a:prstClr val="black"/>
                </a:solidFill>
                <a:latin typeface="+mn-lt"/>
              </a:rPr>
              <a:t>Gesellschaft für betriebliche </a:t>
            </a:r>
            <a:br>
              <a:rPr lang="de-DE" sz="1600" dirty="0">
                <a:solidFill>
                  <a:prstClr val="black"/>
                </a:solidFill>
                <a:latin typeface="+mn-lt"/>
              </a:rPr>
            </a:br>
            <a:r>
              <a:rPr lang="de-DE" sz="1600" dirty="0">
                <a:solidFill>
                  <a:prstClr val="black"/>
                </a:solidFill>
                <a:latin typeface="+mn-lt"/>
              </a:rPr>
              <a:t>Zukunftsgestaltungen mbH</a:t>
            </a:r>
          </a:p>
          <a:p>
            <a:pPr marL="0" indent="0">
              <a:buClr>
                <a:srgbClr val="F79646">
                  <a:lumMod val="75000"/>
                </a:srgbClr>
              </a:buClr>
              <a:buFont typeface="Wingdings" pitchFamily="2" charset="2"/>
              <a:buNone/>
              <a:tabLst>
                <a:tab pos="361950" algn="l"/>
              </a:tabLst>
            </a:pPr>
            <a:r>
              <a:rPr lang="de-DE" sz="1600" dirty="0">
                <a:solidFill>
                  <a:prstClr val="black"/>
                </a:solidFill>
                <a:latin typeface="+mn-lt"/>
              </a:rPr>
              <a:t>Unternehmensgruppe </a:t>
            </a:r>
            <a:r>
              <a:rPr lang="de-DE" sz="1600" dirty="0" err="1">
                <a:solidFill>
                  <a:prstClr val="black"/>
                </a:solidFill>
                <a:latin typeface="+mn-lt"/>
              </a:rPr>
              <a:t>GfAH</a:t>
            </a:r>
            <a:endParaRPr lang="de-DE" sz="1600" dirty="0">
              <a:solidFill>
                <a:prstClr val="black"/>
              </a:solidFill>
              <a:latin typeface="+mn-lt"/>
            </a:endParaRPr>
          </a:p>
          <a:p>
            <a:pPr marL="0" indent="0">
              <a:buClr>
                <a:srgbClr val="F79646">
                  <a:lumMod val="75000"/>
                </a:srgbClr>
              </a:buClr>
              <a:buFont typeface="Wingdings" pitchFamily="2" charset="2"/>
              <a:buNone/>
              <a:tabLst>
                <a:tab pos="361950" algn="l"/>
              </a:tabLst>
            </a:pPr>
            <a:r>
              <a:rPr lang="de-DE" sz="1600" dirty="0" err="1">
                <a:solidFill>
                  <a:prstClr val="black"/>
                </a:solidFill>
                <a:latin typeface="+mn-lt"/>
              </a:rPr>
              <a:t>Kleppingstraße</a:t>
            </a:r>
            <a:r>
              <a:rPr lang="de-DE" sz="1600" dirty="0">
                <a:solidFill>
                  <a:prstClr val="black"/>
                </a:solidFill>
                <a:latin typeface="+mn-lt"/>
              </a:rPr>
              <a:t> 20 </a:t>
            </a:r>
            <a:r>
              <a:rPr lang="de-DE" sz="1600" dirty="0">
                <a:solidFill>
                  <a:prstClr val="black"/>
                </a:solidFill>
                <a:latin typeface="+mn-lt"/>
                <a:sym typeface="Wingdings"/>
              </a:rPr>
              <a:t> </a:t>
            </a:r>
            <a:r>
              <a:rPr lang="de-DE" sz="1600" dirty="0">
                <a:solidFill>
                  <a:prstClr val="black"/>
                </a:solidFill>
                <a:latin typeface="+mn-lt"/>
              </a:rPr>
              <a:t>44135 Dortmund</a:t>
            </a:r>
            <a:br>
              <a:rPr lang="de-DE" sz="1600" dirty="0">
                <a:solidFill>
                  <a:prstClr val="black"/>
                </a:solidFill>
                <a:latin typeface="+mn-lt"/>
              </a:rPr>
            </a:br>
            <a:r>
              <a:rPr lang="de-DE" sz="2000" dirty="0">
                <a:solidFill>
                  <a:prstClr val="black"/>
                </a:solidFill>
                <a:latin typeface="+mn-lt"/>
              </a:rPr>
              <a:t> </a:t>
            </a:r>
          </a:p>
          <a:p>
            <a:pPr marL="0" indent="0">
              <a:buClr>
                <a:srgbClr val="F79646">
                  <a:lumMod val="75000"/>
                </a:srgbClr>
              </a:buClr>
              <a:buFont typeface="Wingdings" pitchFamily="2" charset="2"/>
              <a:buNone/>
              <a:tabLst>
                <a:tab pos="361950" algn="l"/>
              </a:tabLst>
            </a:pPr>
            <a:r>
              <a:rPr lang="de-DE" sz="1600" dirty="0">
                <a:solidFill>
                  <a:prstClr val="black"/>
                </a:solidFill>
                <a:latin typeface="+mn-lt"/>
              </a:rPr>
              <a:t>Fon: 0231 / 55 69 76 – </a:t>
            </a:r>
          </a:p>
          <a:p>
            <a:pPr marL="0" indent="0" defTabSz="361950">
              <a:buClr>
                <a:srgbClr val="F79646">
                  <a:lumMod val="75000"/>
                </a:srgbClr>
              </a:buClr>
              <a:buFont typeface="Wingdings" pitchFamily="2" charset="2"/>
              <a:buNone/>
            </a:pPr>
            <a:r>
              <a:rPr lang="de-DE" sz="1600" dirty="0">
                <a:solidFill>
                  <a:prstClr val="black"/>
                </a:solidFill>
                <a:latin typeface="+mn-lt"/>
              </a:rPr>
              <a:t>Fax: 0231 / 55 69 76 – 30</a:t>
            </a:r>
          </a:p>
          <a:p>
            <a:pPr marL="0" indent="0" defTabSz="361950">
              <a:buClr>
                <a:srgbClr val="F79646">
                  <a:lumMod val="75000"/>
                </a:srgbClr>
              </a:buClr>
              <a:buFont typeface="Wingdings" pitchFamily="2" charset="2"/>
              <a:buNone/>
            </a:pPr>
            <a:r>
              <a:rPr lang="de-DE" sz="1600" dirty="0">
                <a:solidFill>
                  <a:prstClr val="black"/>
                </a:solidFill>
                <a:latin typeface="+mn-lt"/>
              </a:rPr>
              <a:t>E-Mail: </a:t>
            </a:r>
            <a:r>
              <a:rPr lang="de-DE" sz="1600" dirty="0">
                <a:solidFill>
                  <a:prstClr val="black"/>
                </a:solidFill>
                <a:latin typeface="+mn-lt"/>
                <a:sym typeface="Wingdings"/>
              </a:rPr>
              <a:t>  </a:t>
            </a:r>
          </a:p>
          <a:p>
            <a:pPr marL="0" indent="0" defTabSz="361950">
              <a:buClr>
                <a:srgbClr val="F79646">
                  <a:lumMod val="75000"/>
                </a:srgbClr>
              </a:buClr>
              <a:buFont typeface="Wingdings" pitchFamily="2" charset="2"/>
              <a:buNone/>
            </a:pPr>
            <a:r>
              <a:rPr lang="de-DE" sz="1600" kern="1200" dirty="0">
                <a:solidFill>
                  <a:prstClr val="black"/>
                </a:solidFill>
                <a:latin typeface="+mn-lt"/>
                <a:ea typeface="+mn-ea"/>
                <a:cs typeface="+mn-cs"/>
                <a:hlinkClick r:id="rId2"/>
              </a:rPr>
              <a:t>www.prospektiv.de</a:t>
            </a:r>
            <a:r>
              <a:rPr lang="de-DE" sz="1600" kern="1200" dirty="0">
                <a:solidFill>
                  <a:prstClr val="black"/>
                </a:solidFill>
                <a:latin typeface="+mn-lt"/>
                <a:ea typeface="+mn-ea"/>
                <a:cs typeface="+mn-cs"/>
              </a:rPr>
              <a:t> </a:t>
            </a:r>
          </a:p>
        </p:txBody>
      </p:sp>
      <p:pic>
        <p:nvPicPr>
          <p:cNvPr id="13" name="Grafik 12">
            <a:extLst>
              <a:ext uri="{FF2B5EF4-FFF2-40B4-BE49-F238E27FC236}">
                <a16:creationId xmlns:a16="http://schemas.microsoft.com/office/drawing/2014/main" id="{3FF2232D-F9F9-4AFB-9E68-C413F14BF025}"/>
              </a:ext>
            </a:extLst>
          </p:cNvPr>
          <p:cNvPicPr>
            <a:picLocks noChangeAspect="1"/>
          </p:cNvPicPr>
          <p:nvPr userDrawn="1"/>
        </p:nvPicPr>
        <p:blipFill>
          <a:blip r:embed="rId3"/>
          <a:stretch>
            <a:fillRect/>
          </a:stretch>
        </p:blipFill>
        <p:spPr>
          <a:xfrm>
            <a:off x="3112477" y="1771646"/>
            <a:ext cx="5761968" cy="2073716"/>
          </a:xfrm>
          <a:prstGeom prst="rect">
            <a:avLst/>
          </a:prstGeom>
        </p:spPr>
      </p:pic>
      <p:sp>
        <p:nvSpPr>
          <p:cNvPr id="3" name="Textplatzhalter 2">
            <a:extLst>
              <a:ext uri="{FF2B5EF4-FFF2-40B4-BE49-F238E27FC236}">
                <a16:creationId xmlns:a16="http://schemas.microsoft.com/office/drawing/2014/main" id="{E095F058-31B1-45DF-AC15-1DEC064A2D9F}"/>
              </a:ext>
            </a:extLst>
          </p:cNvPr>
          <p:cNvSpPr>
            <a:spLocks noGrp="1"/>
          </p:cNvSpPr>
          <p:nvPr>
            <p:ph type="body" sz="quarter" idx="13" hasCustomPrompt="1"/>
          </p:nvPr>
        </p:nvSpPr>
        <p:spPr>
          <a:xfrm>
            <a:off x="3112477" y="4606243"/>
            <a:ext cx="1984740" cy="300491"/>
          </a:xfrm>
        </p:spPr>
        <p:txBody>
          <a:bodyPr>
            <a:noAutofit/>
          </a:bodyPr>
          <a:lstStyle>
            <a:lvl1pPr marL="0" indent="0">
              <a:buFont typeface="Arial" panose="020B0604020202020204" pitchFamily="34" charset="0"/>
              <a:buNone/>
              <a:defRPr sz="1600" b="1"/>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de-DE" dirty="0"/>
              <a:t>Vorname Name </a:t>
            </a:r>
          </a:p>
        </p:txBody>
      </p:sp>
      <p:sp>
        <p:nvSpPr>
          <p:cNvPr id="8" name="Textplatzhalter 2">
            <a:extLst>
              <a:ext uri="{FF2B5EF4-FFF2-40B4-BE49-F238E27FC236}">
                <a16:creationId xmlns:a16="http://schemas.microsoft.com/office/drawing/2014/main" id="{C74D0740-CFAA-4409-A279-CF08F859EB0D}"/>
              </a:ext>
            </a:extLst>
          </p:cNvPr>
          <p:cNvSpPr>
            <a:spLocks noGrp="1"/>
          </p:cNvSpPr>
          <p:nvPr>
            <p:ph type="body" sz="quarter" idx="14" hasCustomPrompt="1"/>
          </p:nvPr>
        </p:nvSpPr>
        <p:spPr>
          <a:xfrm>
            <a:off x="8314773" y="4573021"/>
            <a:ext cx="1114978" cy="300491"/>
          </a:xfrm>
        </p:spPr>
        <p:txBody>
          <a:bodyPr>
            <a:noAutofit/>
          </a:bodyPr>
          <a:lstStyle>
            <a:lvl1pPr marL="0" indent="0">
              <a:buFont typeface="Arial" panose="020B0604020202020204" pitchFamily="34" charset="0"/>
              <a:buNone/>
              <a:defRPr sz="1600"/>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de-DE" dirty="0"/>
              <a:t>Durchwahl</a:t>
            </a:r>
          </a:p>
        </p:txBody>
      </p:sp>
      <p:sp>
        <p:nvSpPr>
          <p:cNvPr id="10" name="Textplatzhalter 2">
            <a:extLst>
              <a:ext uri="{FF2B5EF4-FFF2-40B4-BE49-F238E27FC236}">
                <a16:creationId xmlns:a16="http://schemas.microsoft.com/office/drawing/2014/main" id="{9EB9274A-FCD2-4A16-886A-57608F3F06E2}"/>
              </a:ext>
            </a:extLst>
          </p:cNvPr>
          <p:cNvSpPr>
            <a:spLocks noGrp="1"/>
          </p:cNvSpPr>
          <p:nvPr>
            <p:ph type="body" sz="quarter" idx="15" hasCustomPrompt="1"/>
          </p:nvPr>
        </p:nvSpPr>
        <p:spPr>
          <a:xfrm>
            <a:off x="7038417" y="5158694"/>
            <a:ext cx="2006243" cy="300491"/>
          </a:xfrm>
        </p:spPr>
        <p:txBody>
          <a:bodyPr>
            <a:noAutofit/>
          </a:bodyPr>
          <a:lstStyle>
            <a:lvl1pPr marL="0" indent="0">
              <a:buFont typeface="Arial" panose="020B0604020202020204" pitchFamily="34" charset="0"/>
              <a:buNone/>
              <a:defRPr sz="1600"/>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de-DE" dirty="0"/>
              <a:t>Name@prospektiv.de </a:t>
            </a:r>
          </a:p>
        </p:txBody>
      </p:sp>
      <p:sp>
        <p:nvSpPr>
          <p:cNvPr id="11" name="Datumsplatzhalter 3">
            <a:extLst>
              <a:ext uri="{FF2B5EF4-FFF2-40B4-BE49-F238E27FC236}">
                <a16:creationId xmlns:a16="http://schemas.microsoft.com/office/drawing/2014/main" id="{7D0DCD5C-EF5D-41E0-8A8E-FC4A60732F30}"/>
              </a:ext>
            </a:extLst>
          </p:cNvPr>
          <p:cNvSpPr>
            <a:spLocks noGrp="1"/>
          </p:cNvSpPr>
          <p:nvPr>
            <p:ph type="dt" sz="half" idx="2"/>
          </p:nvPr>
        </p:nvSpPr>
        <p:spPr>
          <a:xfrm>
            <a:off x="336000" y="6376756"/>
            <a:ext cx="2520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3B42A-1617-4679-B332-227149592482}" type="datetime1">
              <a:rPr lang="de-DE" smtClean="0"/>
              <a:t>23.11.2022</a:t>
            </a:fld>
            <a:endParaRPr lang="de-DE" dirty="0"/>
          </a:p>
        </p:txBody>
      </p:sp>
      <p:sp>
        <p:nvSpPr>
          <p:cNvPr id="14" name="Foliennummernplatzhalter 5">
            <a:extLst>
              <a:ext uri="{FF2B5EF4-FFF2-40B4-BE49-F238E27FC236}">
                <a16:creationId xmlns:a16="http://schemas.microsoft.com/office/drawing/2014/main" id="{C7C31B1A-FF02-45C0-83BC-7BE87DDA8752}"/>
              </a:ext>
            </a:extLst>
          </p:cNvPr>
          <p:cNvSpPr>
            <a:spLocks noGrp="1"/>
          </p:cNvSpPr>
          <p:nvPr>
            <p:ph type="sldNum" sz="quarter" idx="4"/>
          </p:nvPr>
        </p:nvSpPr>
        <p:spPr>
          <a:xfrm>
            <a:off x="9336000" y="6376756"/>
            <a:ext cx="2520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68B44B-E0FB-427D-B68D-03C386A02F90}" type="slidenum">
              <a:rPr lang="de-DE" smtClean="0"/>
              <a:t>‹Nr.›</a:t>
            </a:fld>
            <a:endParaRPr lang="de-DE"/>
          </a:p>
        </p:txBody>
      </p:sp>
    </p:spTree>
    <p:extLst>
      <p:ext uri="{BB962C8B-B14F-4D97-AF65-F5344CB8AC3E}">
        <p14:creationId xmlns:p14="http://schemas.microsoft.com/office/powerpoint/2010/main" val="6011760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07742E5B-6883-4CCE-8369-1327D65520DF}"/>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689428" y="248830"/>
            <a:ext cx="2149503" cy="931537"/>
          </a:xfrm>
          <a:prstGeom prst="rect">
            <a:avLst/>
          </a:prstGeom>
        </p:spPr>
      </p:pic>
    </p:spTree>
    <p:extLst>
      <p:ext uri="{BB962C8B-B14F-4D97-AF65-F5344CB8AC3E}">
        <p14:creationId xmlns:p14="http://schemas.microsoft.com/office/powerpoint/2010/main" val="295823549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82" r:id="rId4"/>
    <p:sldLayoutId id="2147483675" r:id="rId5"/>
    <p:sldLayoutId id="2147483676" r:id="rId6"/>
    <p:sldLayoutId id="2147483677" r:id="rId7"/>
    <p:sldLayoutId id="2147483681" r:id="rId8"/>
  </p:sldLayoutIdLst>
  <p:hf hdr="0" ftr="0" dt="0"/>
  <p:txStyles>
    <p:titleStyle>
      <a:lvl1pPr algn="l" defTabSz="914377" rtl="0" eaLnBrk="1" latinLnBrk="0" hangingPunct="1">
        <a:spcBef>
          <a:spcPct val="0"/>
        </a:spcBef>
        <a:buNone/>
        <a:defRPr lang="de-DE" sz="2600" b="1" kern="1200" dirty="0">
          <a:solidFill>
            <a:srgbClr val="008E40"/>
          </a:solidFill>
          <a:latin typeface="+mj-lt"/>
          <a:ea typeface="+mj-ea"/>
          <a:cs typeface="+mj-cs"/>
        </a:defRPr>
      </a:lvl1pPr>
    </p:titleStyle>
    <p:bodyStyle>
      <a:lvl1pPr marL="342891" indent="-342891" algn="l" defTabSz="914377" rtl="0" eaLnBrk="1" latinLnBrk="0" hangingPunct="1">
        <a:spcBef>
          <a:spcPct val="20000"/>
        </a:spcBef>
        <a:buClr>
          <a:srgbClr val="00B050"/>
        </a:buClr>
        <a:buFont typeface="Arial" pitchFamily="34" charset="0"/>
        <a:buChar char="•"/>
        <a:defRPr sz="2400" kern="1200">
          <a:solidFill>
            <a:schemeClr val="tx1"/>
          </a:solidFill>
          <a:latin typeface="+mn-lt"/>
          <a:ea typeface="+mn-ea"/>
          <a:cs typeface="+mn-cs"/>
        </a:defRPr>
      </a:lvl1pPr>
      <a:lvl2pPr marL="742932" indent="-285744" algn="l" defTabSz="914377" rtl="0" eaLnBrk="1" latinLnBrk="0" hangingPunct="1">
        <a:spcBef>
          <a:spcPct val="20000"/>
        </a:spcBef>
        <a:buClr>
          <a:srgbClr val="00B050"/>
        </a:buClr>
        <a:buFont typeface="Arial" pitchFamily="34" charset="0"/>
        <a:buChar char="–"/>
        <a:defRPr sz="2200" kern="1200">
          <a:solidFill>
            <a:schemeClr val="tx1"/>
          </a:solidFill>
          <a:latin typeface="+mn-lt"/>
          <a:ea typeface="+mn-ea"/>
          <a:cs typeface="+mn-cs"/>
        </a:defRPr>
      </a:lvl2pPr>
      <a:lvl3pPr marL="1142971" indent="-228594" algn="l" defTabSz="914377" rtl="0" eaLnBrk="1" latinLnBrk="0" hangingPunct="1">
        <a:spcBef>
          <a:spcPct val="20000"/>
        </a:spcBef>
        <a:buClr>
          <a:srgbClr val="00B050"/>
        </a:buClr>
        <a:buFont typeface="Arial" pitchFamily="34" charset="0"/>
        <a:buChar char="•"/>
        <a:defRPr sz="2000" kern="1200">
          <a:solidFill>
            <a:schemeClr val="tx1"/>
          </a:solidFill>
          <a:latin typeface="+mn-lt"/>
          <a:ea typeface="+mn-ea"/>
          <a:cs typeface="+mn-cs"/>
        </a:defRPr>
      </a:lvl3pPr>
      <a:lvl4pPr marL="1600160" indent="-228594" algn="l" defTabSz="914377" rtl="0" eaLnBrk="1" latinLnBrk="0" hangingPunct="1">
        <a:spcBef>
          <a:spcPct val="20000"/>
        </a:spcBef>
        <a:buClr>
          <a:srgbClr val="00B050"/>
        </a:buClr>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Clr>
          <a:srgbClr val="00B050"/>
        </a:buClr>
        <a:buFont typeface="Arial" pitchFamily="34" charset="0"/>
        <a:buChar char="»"/>
        <a:defRPr sz="18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chor="ctr">
            <a:noAutofit/>
          </a:bodyPr>
          <a:lstStyle/>
          <a:p>
            <a:pPr algn="l"/>
            <a:r>
              <a:rPr lang="de-DE" sz="4000" dirty="0"/>
              <a:t>Selbst- und Zeitmanagement</a:t>
            </a:r>
            <a:endParaRPr lang="de-DE" sz="2400" dirty="0">
              <a:solidFill>
                <a:srgbClr val="019BA5"/>
              </a:solidFill>
            </a:endParaRPr>
          </a:p>
        </p:txBody>
      </p:sp>
      <p:sp>
        <p:nvSpPr>
          <p:cNvPr id="3" name="Untertitel 2"/>
          <p:cNvSpPr>
            <a:spLocks noGrp="1"/>
          </p:cNvSpPr>
          <p:nvPr>
            <p:ph type="subTitle" idx="1"/>
          </p:nvPr>
        </p:nvSpPr>
        <p:spPr/>
        <p:txBody>
          <a:bodyPr>
            <a:noAutofit/>
          </a:bodyPr>
          <a:lstStyle/>
          <a:p>
            <a:pPr algn="l"/>
            <a:r>
              <a:rPr lang="de-DE" sz="2400" dirty="0"/>
              <a:t>in einer digitalen Arbeitsumgebung</a:t>
            </a:r>
          </a:p>
        </p:txBody>
      </p:sp>
    </p:spTree>
    <p:extLst>
      <p:ext uri="{BB962C8B-B14F-4D97-AF65-F5344CB8AC3E}">
        <p14:creationId xmlns:p14="http://schemas.microsoft.com/office/powerpoint/2010/main" val="675028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7E0139CE-B002-AF1B-D4C6-10DA1CC77483}"/>
              </a:ext>
            </a:extLst>
          </p:cNvPr>
          <p:cNvSpPr>
            <a:spLocks noGrp="1"/>
          </p:cNvSpPr>
          <p:nvPr>
            <p:ph type="sldNum" sz="quarter" idx="4"/>
          </p:nvPr>
        </p:nvSpPr>
        <p:spPr/>
        <p:txBody>
          <a:bodyPr/>
          <a:lstStyle/>
          <a:p>
            <a:fld id="{FF3F1EC1-E7C7-4328-80F7-38FFE90A96BE}" type="slidenum">
              <a:rPr lang="de-DE" smtClean="0"/>
              <a:pPr/>
              <a:t>10</a:t>
            </a:fld>
            <a:endParaRPr lang="de-DE"/>
          </a:p>
        </p:txBody>
      </p:sp>
      <p:graphicFrame>
        <p:nvGraphicFramePr>
          <p:cNvPr id="6" name="Tabelle 6">
            <a:extLst>
              <a:ext uri="{FF2B5EF4-FFF2-40B4-BE49-F238E27FC236}">
                <a16:creationId xmlns:a16="http://schemas.microsoft.com/office/drawing/2014/main" id="{90E97CA9-B17E-155D-7708-E53DFF848D9A}"/>
              </a:ext>
            </a:extLst>
          </p:cNvPr>
          <p:cNvGraphicFramePr>
            <a:graphicFrameLocks noGrp="1"/>
          </p:cNvGraphicFramePr>
          <p:nvPr>
            <p:ph idx="1"/>
            <p:extLst>
              <p:ext uri="{D42A27DB-BD31-4B8C-83A1-F6EECF244321}">
                <p14:modId xmlns:p14="http://schemas.microsoft.com/office/powerpoint/2010/main" val="2313188248"/>
              </p:ext>
            </p:extLst>
          </p:nvPr>
        </p:nvGraphicFramePr>
        <p:xfrm>
          <a:off x="336550" y="1739020"/>
          <a:ext cx="5664200" cy="3845560"/>
        </p:xfrm>
        <a:graphic>
          <a:graphicData uri="http://schemas.openxmlformats.org/drawingml/2006/table">
            <a:tbl>
              <a:tblPr firstRow="1" bandRow="1">
                <a:tableStyleId>{5C22544A-7EE6-4342-B048-85BDC9FD1C3A}</a:tableStyleId>
              </a:tblPr>
              <a:tblGrid>
                <a:gridCol w="708025">
                  <a:extLst>
                    <a:ext uri="{9D8B030D-6E8A-4147-A177-3AD203B41FA5}">
                      <a16:colId xmlns:a16="http://schemas.microsoft.com/office/drawing/2014/main" val="269134786"/>
                    </a:ext>
                  </a:extLst>
                </a:gridCol>
                <a:gridCol w="708025">
                  <a:extLst>
                    <a:ext uri="{9D8B030D-6E8A-4147-A177-3AD203B41FA5}">
                      <a16:colId xmlns:a16="http://schemas.microsoft.com/office/drawing/2014/main" val="1191920992"/>
                    </a:ext>
                  </a:extLst>
                </a:gridCol>
                <a:gridCol w="708025">
                  <a:extLst>
                    <a:ext uri="{9D8B030D-6E8A-4147-A177-3AD203B41FA5}">
                      <a16:colId xmlns:a16="http://schemas.microsoft.com/office/drawing/2014/main" val="1657651084"/>
                    </a:ext>
                  </a:extLst>
                </a:gridCol>
                <a:gridCol w="708025">
                  <a:extLst>
                    <a:ext uri="{9D8B030D-6E8A-4147-A177-3AD203B41FA5}">
                      <a16:colId xmlns:a16="http://schemas.microsoft.com/office/drawing/2014/main" val="2958611239"/>
                    </a:ext>
                  </a:extLst>
                </a:gridCol>
                <a:gridCol w="708025">
                  <a:extLst>
                    <a:ext uri="{9D8B030D-6E8A-4147-A177-3AD203B41FA5}">
                      <a16:colId xmlns:a16="http://schemas.microsoft.com/office/drawing/2014/main" val="2348270790"/>
                    </a:ext>
                  </a:extLst>
                </a:gridCol>
                <a:gridCol w="708025">
                  <a:extLst>
                    <a:ext uri="{9D8B030D-6E8A-4147-A177-3AD203B41FA5}">
                      <a16:colId xmlns:a16="http://schemas.microsoft.com/office/drawing/2014/main" val="3380968167"/>
                    </a:ext>
                  </a:extLst>
                </a:gridCol>
                <a:gridCol w="708025">
                  <a:extLst>
                    <a:ext uri="{9D8B030D-6E8A-4147-A177-3AD203B41FA5}">
                      <a16:colId xmlns:a16="http://schemas.microsoft.com/office/drawing/2014/main" val="1367677797"/>
                    </a:ext>
                  </a:extLst>
                </a:gridCol>
                <a:gridCol w="708025">
                  <a:extLst>
                    <a:ext uri="{9D8B030D-6E8A-4147-A177-3AD203B41FA5}">
                      <a16:colId xmlns:a16="http://schemas.microsoft.com/office/drawing/2014/main" val="2809413271"/>
                    </a:ext>
                  </a:extLst>
                </a:gridCol>
              </a:tblGrid>
              <a:tr h="370840">
                <a:tc>
                  <a:txBody>
                    <a:bodyPr/>
                    <a:lstStyle/>
                    <a:p>
                      <a:endParaRPr lang="de-DE" dirty="0"/>
                    </a:p>
                  </a:txBody>
                  <a:tcPr>
                    <a:solidFill>
                      <a:srgbClr val="2554A3"/>
                    </a:solidFill>
                  </a:tcPr>
                </a:tc>
                <a:tc>
                  <a:txBody>
                    <a:bodyPr/>
                    <a:lstStyle/>
                    <a:p>
                      <a:r>
                        <a:rPr lang="de-DE" dirty="0"/>
                        <a:t>Mo</a:t>
                      </a:r>
                    </a:p>
                  </a:txBody>
                  <a:tcPr>
                    <a:solidFill>
                      <a:srgbClr val="1A5465"/>
                    </a:solidFill>
                  </a:tcPr>
                </a:tc>
                <a:tc>
                  <a:txBody>
                    <a:bodyPr/>
                    <a:lstStyle/>
                    <a:p>
                      <a:r>
                        <a:rPr lang="de-DE" dirty="0"/>
                        <a:t>Di</a:t>
                      </a:r>
                    </a:p>
                  </a:txBody>
                  <a:tcPr>
                    <a:solidFill>
                      <a:srgbClr val="1A5465"/>
                    </a:solidFill>
                  </a:tcPr>
                </a:tc>
                <a:tc>
                  <a:txBody>
                    <a:bodyPr/>
                    <a:lstStyle/>
                    <a:p>
                      <a:r>
                        <a:rPr lang="de-DE" dirty="0"/>
                        <a:t>Mi</a:t>
                      </a:r>
                    </a:p>
                  </a:txBody>
                  <a:tcPr>
                    <a:solidFill>
                      <a:srgbClr val="1A5465"/>
                    </a:solidFill>
                  </a:tcPr>
                </a:tc>
                <a:tc>
                  <a:txBody>
                    <a:bodyPr/>
                    <a:lstStyle/>
                    <a:p>
                      <a:r>
                        <a:rPr lang="de-DE" dirty="0"/>
                        <a:t>Do</a:t>
                      </a:r>
                    </a:p>
                  </a:txBody>
                  <a:tcPr>
                    <a:solidFill>
                      <a:srgbClr val="1A5465"/>
                    </a:solidFill>
                  </a:tcPr>
                </a:tc>
                <a:tc>
                  <a:txBody>
                    <a:bodyPr/>
                    <a:lstStyle/>
                    <a:p>
                      <a:r>
                        <a:rPr lang="de-DE" dirty="0"/>
                        <a:t>Fr</a:t>
                      </a:r>
                    </a:p>
                  </a:txBody>
                  <a:tcPr>
                    <a:solidFill>
                      <a:srgbClr val="1A5465"/>
                    </a:solidFill>
                  </a:tcPr>
                </a:tc>
                <a:tc>
                  <a:txBody>
                    <a:bodyPr/>
                    <a:lstStyle/>
                    <a:p>
                      <a:r>
                        <a:rPr lang="de-DE" dirty="0"/>
                        <a:t>Sa</a:t>
                      </a:r>
                    </a:p>
                  </a:txBody>
                  <a:tcPr>
                    <a:solidFill>
                      <a:srgbClr val="4EB99C"/>
                    </a:solidFill>
                  </a:tcPr>
                </a:tc>
                <a:tc>
                  <a:txBody>
                    <a:bodyPr/>
                    <a:lstStyle/>
                    <a:p>
                      <a:r>
                        <a:rPr lang="de-DE" dirty="0"/>
                        <a:t>So</a:t>
                      </a:r>
                    </a:p>
                  </a:txBody>
                  <a:tcPr>
                    <a:solidFill>
                      <a:srgbClr val="4EB99C"/>
                    </a:solidFill>
                  </a:tcPr>
                </a:tc>
                <a:extLst>
                  <a:ext uri="{0D108BD9-81ED-4DB2-BD59-A6C34878D82A}">
                    <a16:rowId xmlns:a16="http://schemas.microsoft.com/office/drawing/2014/main" val="3981787108"/>
                  </a:ext>
                </a:extLst>
              </a:tr>
              <a:tr h="370840">
                <a:tc>
                  <a:txBody>
                    <a:bodyPr/>
                    <a:lstStyle/>
                    <a:p>
                      <a:r>
                        <a:rPr lang="de-DE" sz="1600" dirty="0"/>
                        <a:t>8-10</a:t>
                      </a:r>
                    </a:p>
                    <a:p>
                      <a:endParaRPr lang="de-DE" sz="1600" dirty="0"/>
                    </a:p>
                  </a:txBody>
                  <a:tcPr/>
                </a:tc>
                <a:tc>
                  <a:txBody>
                    <a:bodyPr/>
                    <a:lstStyle/>
                    <a:p>
                      <a:endParaRPr lang="de-DE"/>
                    </a:p>
                  </a:txBody>
                  <a:tcPr/>
                </a:tc>
                <a:tc>
                  <a:txBody>
                    <a:bodyPr/>
                    <a:lstStyle/>
                    <a:p>
                      <a:endParaRPr lang="de-DE"/>
                    </a:p>
                  </a:txBody>
                  <a:tcPr/>
                </a:tc>
                <a:tc>
                  <a:txBody>
                    <a:bodyPr/>
                    <a:lstStyle/>
                    <a:p>
                      <a:endParaRPr lang="de-DE" dirty="0"/>
                    </a:p>
                  </a:txBody>
                  <a:tcPr/>
                </a:tc>
                <a:tc>
                  <a:txBody>
                    <a:bodyPr/>
                    <a:lstStyle/>
                    <a:p>
                      <a:endParaRPr lang="de-DE" sz="1400" dirty="0"/>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1654282876"/>
                  </a:ext>
                </a:extLst>
              </a:tr>
              <a:tr h="370840">
                <a:tc>
                  <a:txBody>
                    <a:bodyPr/>
                    <a:lstStyle/>
                    <a:p>
                      <a:r>
                        <a:rPr lang="de-DE" sz="1600" dirty="0"/>
                        <a:t>10-12</a:t>
                      </a:r>
                    </a:p>
                    <a:p>
                      <a:endParaRPr lang="de-DE" sz="1600"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de-DE" sz="1400" dirty="0"/>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2020012553"/>
                  </a:ext>
                </a:extLst>
              </a:tr>
              <a:tr h="370840">
                <a:tc>
                  <a:txBody>
                    <a:bodyPr/>
                    <a:lstStyle/>
                    <a:p>
                      <a:r>
                        <a:rPr lang="de-DE" sz="1600" dirty="0"/>
                        <a:t>12-14</a:t>
                      </a:r>
                    </a:p>
                    <a:p>
                      <a:endParaRPr lang="de-DE" sz="1600"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de-DE" sz="1400" dirty="0"/>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1449849389"/>
                  </a:ext>
                </a:extLst>
              </a:tr>
              <a:tr h="370840">
                <a:tc>
                  <a:txBody>
                    <a:bodyPr/>
                    <a:lstStyle/>
                    <a:p>
                      <a:r>
                        <a:rPr lang="de-DE" sz="1600" dirty="0"/>
                        <a:t>14-16</a:t>
                      </a:r>
                    </a:p>
                    <a:p>
                      <a:endParaRPr lang="de-DE" sz="1600"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de-DE" dirty="0"/>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2001605240"/>
                  </a:ext>
                </a:extLst>
              </a:tr>
              <a:tr h="370840">
                <a:tc>
                  <a:txBody>
                    <a:bodyPr/>
                    <a:lstStyle/>
                    <a:p>
                      <a:r>
                        <a:rPr lang="de-DE" sz="1600" dirty="0"/>
                        <a:t>16-18</a:t>
                      </a:r>
                    </a:p>
                    <a:p>
                      <a:endParaRPr lang="de-DE" sz="1600" dirty="0"/>
                    </a:p>
                  </a:txBody>
                  <a:tcPr/>
                </a:tc>
                <a:tc>
                  <a:txBody>
                    <a:bodyPr/>
                    <a:lstStyle/>
                    <a:p>
                      <a:endParaRPr lang="de-DE"/>
                    </a:p>
                  </a:txBody>
                  <a:tcPr/>
                </a:tc>
                <a:tc>
                  <a:txBody>
                    <a:bodyPr/>
                    <a:lstStyle/>
                    <a:p>
                      <a:endParaRPr lang="de-DE" dirty="0"/>
                    </a:p>
                  </a:txBody>
                  <a:tcPr/>
                </a:tc>
                <a:tc>
                  <a:txBody>
                    <a:bodyPr/>
                    <a:lstStyle/>
                    <a:p>
                      <a:endParaRPr lang="de-DE"/>
                    </a:p>
                  </a:txBody>
                  <a:tcPr/>
                </a:tc>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3935690008"/>
                  </a:ext>
                </a:extLst>
              </a:tr>
              <a:tr h="370840">
                <a:tc>
                  <a:txBody>
                    <a:bodyPr/>
                    <a:lstStyle/>
                    <a:p>
                      <a:r>
                        <a:rPr lang="de-DE" sz="1600" dirty="0"/>
                        <a:t>18-20</a:t>
                      </a:r>
                    </a:p>
                    <a:p>
                      <a:endParaRPr lang="de-DE" sz="1600" dirty="0"/>
                    </a:p>
                  </a:txBody>
                  <a:tcPr/>
                </a:tc>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extLst>
                  <a:ext uri="{0D108BD9-81ED-4DB2-BD59-A6C34878D82A}">
                    <a16:rowId xmlns:a16="http://schemas.microsoft.com/office/drawing/2014/main" val="1279887153"/>
                  </a:ext>
                </a:extLst>
              </a:tr>
            </a:tbl>
          </a:graphicData>
        </a:graphic>
      </p:graphicFrame>
      <p:sp>
        <p:nvSpPr>
          <p:cNvPr id="5" name="Inhaltsplatzhalter 4">
            <a:extLst>
              <a:ext uri="{FF2B5EF4-FFF2-40B4-BE49-F238E27FC236}">
                <a16:creationId xmlns:a16="http://schemas.microsoft.com/office/drawing/2014/main" id="{5D58C2ED-A360-7570-492C-D102D283B723}"/>
              </a:ext>
            </a:extLst>
          </p:cNvPr>
          <p:cNvSpPr>
            <a:spLocks noGrp="1"/>
          </p:cNvSpPr>
          <p:nvPr>
            <p:ph idx="11"/>
          </p:nvPr>
        </p:nvSpPr>
        <p:spPr/>
        <p:txBody>
          <a:bodyPr/>
          <a:lstStyle/>
          <a:p>
            <a:pPr marL="0" indent="0">
              <a:buNone/>
            </a:pPr>
            <a:r>
              <a:rPr lang="de-DE" dirty="0"/>
              <a:t>Als Schüler oder Schülerin sind wir es gewohnt, einen Stundenplan zu erhalten. Mit dem Ausbildungsbeginn ist der Alltag nur noch teilweise durch den Betrieb und die Berufsschule vorgegeben. Jetzt sind wir aber auch selbst gefordert, unseren Ausbildungsalltag zu planen. Dabei kann ein Stundenplan helfen. Wichtig dabei:</a:t>
            </a:r>
          </a:p>
          <a:p>
            <a:r>
              <a:rPr lang="de-DE" sz="2000" dirty="0"/>
              <a:t>Sich Zeit für die Planung nehmen! </a:t>
            </a:r>
          </a:p>
          <a:p>
            <a:r>
              <a:rPr lang="de-DE" sz="2000" dirty="0"/>
              <a:t>Pausen und Pufferzeiten einplanen! </a:t>
            </a:r>
          </a:p>
          <a:p>
            <a:r>
              <a:rPr lang="de-DE" sz="2000" dirty="0"/>
              <a:t>Ähnliche Aufgaben zusammenfassen!</a:t>
            </a:r>
          </a:p>
          <a:p>
            <a:r>
              <a:rPr lang="de-DE" sz="2000" dirty="0"/>
              <a:t>Leistungskurve beachten: Wann kann ich gut lernen?</a:t>
            </a:r>
          </a:p>
          <a:p>
            <a:pPr marL="0" indent="0">
              <a:buNone/>
            </a:pPr>
            <a:endParaRPr lang="de-DE" dirty="0"/>
          </a:p>
        </p:txBody>
      </p:sp>
      <p:sp>
        <p:nvSpPr>
          <p:cNvPr id="3" name="Titel 2">
            <a:extLst>
              <a:ext uri="{FF2B5EF4-FFF2-40B4-BE49-F238E27FC236}">
                <a16:creationId xmlns:a16="http://schemas.microsoft.com/office/drawing/2014/main" id="{866C94A3-F95D-19F9-7BFC-9D03EC9690D0}"/>
              </a:ext>
            </a:extLst>
          </p:cNvPr>
          <p:cNvSpPr>
            <a:spLocks noGrp="1"/>
          </p:cNvSpPr>
          <p:nvPr>
            <p:ph type="title"/>
          </p:nvPr>
        </p:nvSpPr>
        <p:spPr/>
        <p:txBody>
          <a:bodyPr/>
          <a:lstStyle/>
          <a:p>
            <a:r>
              <a:rPr lang="de-DE" dirty="0"/>
              <a:t>Wochenplan</a:t>
            </a:r>
          </a:p>
        </p:txBody>
      </p:sp>
    </p:spTree>
    <p:extLst>
      <p:ext uri="{BB962C8B-B14F-4D97-AF65-F5344CB8AC3E}">
        <p14:creationId xmlns:p14="http://schemas.microsoft.com/office/powerpoint/2010/main" val="4278700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a:extLst>
              <a:ext uri="{FF2B5EF4-FFF2-40B4-BE49-F238E27FC236}">
                <a16:creationId xmlns:a16="http://schemas.microsoft.com/office/drawing/2014/main" id="{98CC67E6-3BB2-5615-551A-B2714ABC7CE3}"/>
              </a:ext>
            </a:extLst>
          </p:cNvPr>
          <p:cNvSpPr>
            <a:spLocks noGrp="1"/>
          </p:cNvSpPr>
          <p:nvPr>
            <p:ph idx="1"/>
          </p:nvPr>
        </p:nvSpPr>
        <p:spPr/>
        <p:txBody>
          <a:bodyPr anchor="ctr"/>
          <a:lstStyle/>
          <a:p>
            <a:r>
              <a:rPr lang="de-DE" i="1" dirty="0"/>
              <a:t>Füllt für eure nächste Woche einen </a:t>
            </a:r>
            <a:r>
              <a:rPr lang="de-DE" b="1" i="1" dirty="0"/>
              <a:t>Wochenplan</a:t>
            </a:r>
            <a:r>
              <a:rPr lang="de-DE" i="1" dirty="0"/>
              <a:t> aus! </a:t>
            </a:r>
          </a:p>
          <a:p>
            <a:r>
              <a:rPr lang="de-DE" i="1" dirty="0"/>
              <a:t>Wann hast Du Berufsschule? Wo hast Du Spielraum und welche Aufgaben kannst Du selbst planen?</a:t>
            </a:r>
          </a:p>
          <a:p>
            <a:r>
              <a:rPr lang="de-DE" i="1" dirty="0"/>
              <a:t>Frage Dich zum Beispiel, wann Du Dir Zeit zum Lernen nimmst!</a:t>
            </a:r>
          </a:p>
          <a:p>
            <a:r>
              <a:rPr lang="de-DE" i="1" dirty="0"/>
              <a:t>Trage gern auch private Termine (Sport etc.) ein, damit Du einen </a:t>
            </a:r>
            <a:r>
              <a:rPr lang="de-DE" b="1" i="1" dirty="0"/>
              <a:t>Überblick</a:t>
            </a:r>
            <a:r>
              <a:rPr lang="de-DE" i="1" dirty="0"/>
              <a:t> über deine Woche hast!</a:t>
            </a:r>
          </a:p>
          <a:p>
            <a:r>
              <a:rPr lang="de-DE" i="1" dirty="0"/>
              <a:t>Haben Du auch die </a:t>
            </a:r>
            <a:r>
              <a:rPr lang="de-DE" b="1" i="1" dirty="0"/>
              <a:t>Tipps</a:t>
            </a:r>
            <a:r>
              <a:rPr lang="de-DE" i="1" dirty="0"/>
              <a:t> zur Zeitplanung beachtet?</a:t>
            </a:r>
          </a:p>
          <a:p>
            <a:endParaRPr lang="de-DE" i="1" dirty="0"/>
          </a:p>
        </p:txBody>
      </p:sp>
      <p:sp>
        <p:nvSpPr>
          <p:cNvPr id="6" name="Titel 5">
            <a:extLst>
              <a:ext uri="{FF2B5EF4-FFF2-40B4-BE49-F238E27FC236}">
                <a16:creationId xmlns:a16="http://schemas.microsoft.com/office/drawing/2014/main" id="{C623170E-9605-7B59-4708-7E4BD8F3F3D1}"/>
              </a:ext>
            </a:extLst>
          </p:cNvPr>
          <p:cNvSpPr>
            <a:spLocks noGrp="1"/>
          </p:cNvSpPr>
          <p:nvPr>
            <p:ph type="title"/>
          </p:nvPr>
        </p:nvSpPr>
        <p:spPr/>
        <p:txBody>
          <a:bodyPr/>
          <a:lstStyle/>
          <a:p>
            <a:r>
              <a:rPr lang="de-DE" dirty="0"/>
              <a:t>Übung „Wochenplan“</a:t>
            </a:r>
          </a:p>
        </p:txBody>
      </p:sp>
      <p:sp>
        <p:nvSpPr>
          <p:cNvPr id="2" name="Foliennummernplatzhalter 1">
            <a:extLst>
              <a:ext uri="{FF2B5EF4-FFF2-40B4-BE49-F238E27FC236}">
                <a16:creationId xmlns:a16="http://schemas.microsoft.com/office/drawing/2014/main" id="{83C27281-6549-1639-BD55-C76DB21219B4}"/>
              </a:ext>
            </a:extLst>
          </p:cNvPr>
          <p:cNvSpPr>
            <a:spLocks noGrp="1"/>
          </p:cNvSpPr>
          <p:nvPr>
            <p:ph type="sldNum" sz="quarter" idx="4"/>
          </p:nvPr>
        </p:nvSpPr>
        <p:spPr/>
        <p:txBody>
          <a:bodyPr/>
          <a:lstStyle/>
          <a:p>
            <a:fld id="{FF3F1EC1-E7C7-4328-80F7-38FFE90A96BE}" type="slidenum">
              <a:rPr lang="de-DE" smtClean="0"/>
              <a:pPr/>
              <a:t>11</a:t>
            </a:fld>
            <a:endParaRPr lang="de-DE"/>
          </a:p>
        </p:txBody>
      </p:sp>
    </p:spTree>
    <p:extLst>
      <p:ext uri="{BB962C8B-B14F-4D97-AF65-F5344CB8AC3E}">
        <p14:creationId xmlns:p14="http://schemas.microsoft.com/office/powerpoint/2010/main" val="1814530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69C713F-6DF6-1E1F-181B-881E76CFD76B}"/>
              </a:ext>
            </a:extLst>
          </p:cNvPr>
          <p:cNvSpPr>
            <a:spLocks noGrp="1"/>
          </p:cNvSpPr>
          <p:nvPr>
            <p:ph type="sldNum" sz="quarter" idx="4"/>
          </p:nvPr>
        </p:nvSpPr>
        <p:spPr/>
        <p:txBody>
          <a:bodyPr/>
          <a:lstStyle/>
          <a:p>
            <a:fld id="{FF3F1EC1-E7C7-4328-80F7-38FFE90A96BE}" type="slidenum">
              <a:rPr lang="de-DE" smtClean="0"/>
              <a:pPr/>
              <a:t>12</a:t>
            </a:fld>
            <a:endParaRPr lang="de-DE"/>
          </a:p>
        </p:txBody>
      </p:sp>
      <p:pic>
        <p:nvPicPr>
          <p:cNvPr id="7" name="Inhaltsplatzhalter 6">
            <a:extLst>
              <a:ext uri="{FF2B5EF4-FFF2-40B4-BE49-F238E27FC236}">
                <a16:creationId xmlns:a16="http://schemas.microsoft.com/office/drawing/2014/main" id="{F371D3D8-438E-71DF-116B-BF8A2A477112}"/>
              </a:ext>
            </a:extLst>
          </p:cNvPr>
          <p:cNvPicPr>
            <a:picLocks noGrp="1" noChangeAspect="1"/>
          </p:cNvPicPr>
          <p:nvPr>
            <p:ph idx="1"/>
          </p:nvPr>
        </p:nvPicPr>
        <p:blipFill>
          <a:blip r:embed="rId2"/>
          <a:stretch>
            <a:fillRect/>
          </a:stretch>
        </p:blipFill>
        <p:spPr>
          <a:xfrm>
            <a:off x="620712" y="2273300"/>
            <a:ext cx="5095875" cy="3028950"/>
          </a:xfrm>
        </p:spPr>
      </p:pic>
      <p:sp>
        <p:nvSpPr>
          <p:cNvPr id="5" name="Inhaltsplatzhalter 4">
            <a:extLst>
              <a:ext uri="{FF2B5EF4-FFF2-40B4-BE49-F238E27FC236}">
                <a16:creationId xmlns:a16="http://schemas.microsoft.com/office/drawing/2014/main" id="{BEED9D86-D497-3D3B-64B0-C9F6003ABEEB}"/>
              </a:ext>
            </a:extLst>
          </p:cNvPr>
          <p:cNvSpPr>
            <a:spLocks noGrp="1"/>
          </p:cNvSpPr>
          <p:nvPr>
            <p:ph idx="11"/>
          </p:nvPr>
        </p:nvSpPr>
        <p:spPr/>
        <p:txBody>
          <a:bodyPr/>
          <a:lstStyle/>
          <a:p>
            <a:pPr marL="0" indent="0">
              <a:buNone/>
            </a:pPr>
            <a:r>
              <a:rPr lang="de-DE" dirty="0"/>
              <a:t>Um in einem hektischen Arbeitsalltag die Übersicht </a:t>
            </a:r>
            <a:r>
              <a:rPr lang="de-DE"/>
              <a:t>zu behalten, </a:t>
            </a:r>
            <a:r>
              <a:rPr lang="de-DE" dirty="0"/>
              <a:t>sind To-do-Listen ein praktisches Hilfsmittel. Wie detail- und umfangreich diese Listen ausfallen, hängt stark vom Job und den Gegebenheiten ab: eine gute To-do-Liste fügt sich in vorhandene Tools und Software ein (bspw. Office). Aber auch ein einfacher Block kann für manchen die passende Lösung sein. </a:t>
            </a:r>
          </a:p>
        </p:txBody>
      </p:sp>
      <p:sp>
        <p:nvSpPr>
          <p:cNvPr id="3" name="Titel 2">
            <a:extLst>
              <a:ext uri="{FF2B5EF4-FFF2-40B4-BE49-F238E27FC236}">
                <a16:creationId xmlns:a16="http://schemas.microsoft.com/office/drawing/2014/main" id="{73FD702A-04A7-1B00-9D94-2194C185C170}"/>
              </a:ext>
            </a:extLst>
          </p:cNvPr>
          <p:cNvSpPr>
            <a:spLocks noGrp="1"/>
          </p:cNvSpPr>
          <p:nvPr>
            <p:ph type="title"/>
          </p:nvPr>
        </p:nvSpPr>
        <p:spPr/>
        <p:txBody>
          <a:bodyPr/>
          <a:lstStyle/>
          <a:p>
            <a:r>
              <a:rPr lang="de-DE" dirty="0"/>
              <a:t>(digitale) To-Do-Listen</a:t>
            </a:r>
          </a:p>
        </p:txBody>
      </p:sp>
    </p:spTree>
    <p:extLst>
      <p:ext uri="{BB962C8B-B14F-4D97-AF65-F5344CB8AC3E}">
        <p14:creationId xmlns:p14="http://schemas.microsoft.com/office/powerpoint/2010/main" val="1825230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chor="ctr">
            <a:normAutofit/>
          </a:bodyPr>
          <a:lstStyle/>
          <a:p>
            <a:r>
              <a:rPr lang="de-DE" i="1" dirty="0"/>
              <a:t>Überlegt gemeinsam, welche To-do-Listen ihr nutzen könnt!</a:t>
            </a:r>
          </a:p>
          <a:p>
            <a:r>
              <a:rPr lang="de-DE" i="1" dirty="0"/>
              <a:t>Denkt dabei gerne an digitale Tools (wie in MS Office, MS Teams oder anderer Software, die ihr im Büro benutzt). Habt aber auch analoge Möglichkeiten im Blick (Zettel und Stift, Hefte, Pinnwände etc.).</a:t>
            </a:r>
          </a:p>
          <a:p>
            <a:r>
              <a:rPr lang="de-DE" i="1" dirty="0"/>
              <a:t>Probiert diese To-do-Listen aus: Welche passt zu euch und zu eurem Ausbildungsalltag? Braucht ihr vielleicht eine eigene, für die Berufsschule?</a:t>
            </a:r>
          </a:p>
          <a:p>
            <a:r>
              <a:rPr lang="de-DE" i="1" dirty="0"/>
              <a:t>Tauscht euch nach einigen Wochen aus: welche Lösung funktioniert gut für euch und warum? </a:t>
            </a:r>
          </a:p>
        </p:txBody>
      </p:sp>
      <p:sp>
        <p:nvSpPr>
          <p:cNvPr id="2" name="Titel 1"/>
          <p:cNvSpPr>
            <a:spLocks noGrp="1"/>
          </p:cNvSpPr>
          <p:nvPr>
            <p:ph type="title"/>
          </p:nvPr>
        </p:nvSpPr>
        <p:spPr/>
        <p:txBody>
          <a:bodyPr/>
          <a:lstStyle/>
          <a:p>
            <a:r>
              <a:rPr lang="de-DE" dirty="0"/>
              <a:t>Übung „To-Do-Liste“</a:t>
            </a:r>
          </a:p>
        </p:txBody>
      </p:sp>
      <p:sp>
        <p:nvSpPr>
          <p:cNvPr id="10" name="Foliennummernplatzhalter 9">
            <a:extLst>
              <a:ext uri="{FF2B5EF4-FFF2-40B4-BE49-F238E27FC236}">
                <a16:creationId xmlns:a16="http://schemas.microsoft.com/office/drawing/2014/main" id="{9E0ED5F2-A4AF-4B31-97A4-227B0D3F8BA2}"/>
              </a:ext>
            </a:extLst>
          </p:cNvPr>
          <p:cNvSpPr>
            <a:spLocks noGrp="1"/>
          </p:cNvSpPr>
          <p:nvPr>
            <p:ph type="sldNum" sz="quarter" idx="4"/>
          </p:nvPr>
        </p:nvSpPr>
        <p:spPr/>
        <p:txBody>
          <a:bodyPr/>
          <a:lstStyle/>
          <a:p>
            <a:fld id="{B968B44B-E0FB-427D-B68D-03C386A02F90}" type="slidenum">
              <a:rPr lang="de-DE" smtClean="0"/>
              <a:t>13</a:t>
            </a:fld>
            <a:endParaRPr lang="de-DE"/>
          </a:p>
        </p:txBody>
      </p:sp>
    </p:spTree>
    <p:extLst>
      <p:ext uri="{BB962C8B-B14F-4D97-AF65-F5344CB8AC3E}">
        <p14:creationId xmlns:p14="http://schemas.microsoft.com/office/powerpoint/2010/main" val="3402151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02D3D000-59A3-0B01-F148-6E396C234D35}"/>
              </a:ext>
            </a:extLst>
          </p:cNvPr>
          <p:cNvSpPr>
            <a:spLocks noGrp="1"/>
          </p:cNvSpPr>
          <p:nvPr>
            <p:ph type="sldNum" sz="quarter" idx="4294967295"/>
          </p:nvPr>
        </p:nvSpPr>
        <p:spPr>
          <a:xfrm>
            <a:off x="9347200" y="6307138"/>
            <a:ext cx="2844800" cy="365125"/>
          </a:xfrm>
          <a:prstGeom prst="rect">
            <a:avLst/>
          </a:prstGeom>
        </p:spPr>
        <p:txBody>
          <a:bodyPr/>
          <a:lstStyle/>
          <a:p>
            <a:fld id="{FF3F1EC1-E7C7-4328-80F7-38FFE90A96BE}" type="slidenum">
              <a:rPr lang="de-DE" smtClean="0"/>
              <a:pPr/>
              <a:t>14</a:t>
            </a:fld>
            <a:endParaRPr lang="de-DE"/>
          </a:p>
        </p:txBody>
      </p:sp>
    </p:spTree>
    <p:extLst>
      <p:ext uri="{BB962C8B-B14F-4D97-AF65-F5344CB8AC3E}">
        <p14:creationId xmlns:p14="http://schemas.microsoft.com/office/powerpoint/2010/main" val="3624519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E231C0CB-FE39-E1BC-0467-D27F3BB3A08A}"/>
              </a:ext>
            </a:extLst>
          </p:cNvPr>
          <p:cNvSpPr>
            <a:spLocks noGrp="1"/>
          </p:cNvSpPr>
          <p:nvPr>
            <p:ph type="sldNum" sz="quarter" idx="4"/>
          </p:nvPr>
        </p:nvSpPr>
        <p:spPr/>
        <p:txBody>
          <a:bodyPr/>
          <a:lstStyle/>
          <a:p>
            <a:fld id="{FF3F1EC1-E7C7-4328-80F7-38FFE90A96BE}" type="slidenum">
              <a:rPr lang="de-DE" smtClean="0"/>
              <a:pPr/>
              <a:t>2</a:t>
            </a:fld>
            <a:endParaRPr lang="de-DE"/>
          </a:p>
        </p:txBody>
      </p:sp>
      <p:sp>
        <p:nvSpPr>
          <p:cNvPr id="6" name="Inhaltsplatzhalter 5">
            <a:extLst>
              <a:ext uri="{FF2B5EF4-FFF2-40B4-BE49-F238E27FC236}">
                <a16:creationId xmlns:a16="http://schemas.microsoft.com/office/drawing/2014/main" id="{3DF63DF8-F379-AFA6-8DE7-212EE89C94B7}"/>
              </a:ext>
            </a:extLst>
          </p:cNvPr>
          <p:cNvSpPr>
            <a:spLocks noGrp="1"/>
          </p:cNvSpPr>
          <p:nvPr>
            <p:ph idx="1"/>
          </p:nvPr>
        </p:nvSpPr>
        <p:spPr/>
        <p:txBody>
          <a:bodyPr/>
          <a:lstStyle/>
          <a:p>
            <a:pPr marL="0" indent="0">
              <a:buNone/>
            </a:pPr>
            <a:r>
              <a:rPr lang="de-DE" b="1" dirty="0"/>
              <a:t>Organisatorisches</a:t>
            </a:r>
          </a:p>
          <a:p>
            <a:r>
              <a:rPr lang="de-DE" dirty="0"/>
              <a:t>Dauer: ca. 2 Stunden inkl. Pausen</a:t>
            </a:r>
          </a:p>
          <a:p>
            <a:r>
              <a:rPr lang="de-DE" dirty="0"/>
              <a:t>Teilnehmer: ca. 3-8</a:t>
            </a:r>
          </a:p>
          <a:p>
            <a:r>
              <a:rPr lang="de-DE" dirty="0"/>
              <a:t>Durchführung: optimal vor Ort, digital möglich</a:t>
            </a:r>
          </a:p>
          <a:p>
            <a:r>
              <a:rPr lang="de-DE" dirty="0"/>
              <a:t>Unterlagen: Flipchart, Zettel und Papier, optional und optimal Zugang zu PC</a:t>
            </a:r>
          </a:p>
          <a:p>
            <a:r>
              <a:rPr lang="de-DE" dirty="0"/>
              <a:t>Vorkenntnisse: keine</a:t>
            </a:r>
          </a:p>
        </p:txBody>
      </p:sp>
      <p:sp>
        <p:nvSpPr>
          <p:cNvPr id="2" name="Inhaltsplatzhalter 1">
            <a:extLst>
              <a:ext uri="{FF2B5EF4-FFF2-40B4-BE49-F238E27FC236}">
                <a16:creationId xmlns:a16="http://schemas.microsoft.com/office/drawing/2014/main" id="{D552F932-AEC2-D0F8-6251-2378A3460C75}"/>
              </a:ext>
            </a:extLst>
          </p:cNvPr>
          <p:cNvSpPr>
            <a:spLocks noGrp="1"/>
          </p:cNvSpPr>
          <p:nvPr>
            <p:ph idx="11"/>
          </p:nvPr>
        </p:nvSpPr>
        <p:spPr/>
        <p:txBody>
          <a:bodyPr/>
          <a:lstStyle/>
          <a:p>
            <a:pPr marL="0" indent="0">
              <a:buNone/>
            </a:pPr>
            <a:r>
              <a:rPr lang="de-DE" b="1" dirty="0"/>
              <a:t>Trainingsziele</a:t>
            </a:r>
          </a:p>
          <a:p>
            <a:r>
              <a:rPr lang="de-DE" dirty="0"/>
              <a:t>Das Training kann …</a:t>
            </a:r>
          </a:p>
          <a:p>
            <a:pPr lvl="1"/>
            <a:r>
              <a:rPr lang="de-DE" dirty="0"/>
              <a:t>grundlegende Werkzeuge zum Selbst- u. Zeitmanagement vorstellen.</a:t>
            </a:r>
          </a:p>
          <a:p>
            <a:endParaRPr lang="de-DE" dirty="0"/>
          </a:p>
          <a:p>
            <a:r>
              <a:rPr lang="de-DE" dirty="0"/>
              <a:t>Das Training kann nicht …</a:t>
            </a:r>
          </a:p>
          <a:p>
            <a:pPr lvl="1"/>
            <a:r>
              <a:rPr lang="de-DE" dirty="0"/>
              <a:t>selbstständiges Ausprobieren und Testen der Werkzeuge im Alltag ersetzen.</a:t>
            </a:r>
          </a:p>
          <a:p>
            <a:endParaRPr lang="de-DE" dirty="0"/>
          </a:p>
        </p:txBody>
      </p:sp>
      <p:sp>
        <p:nvSpPr>
          <p:cNvPr id="5" name="Titel 4">
            <a:extLst>
              <a:ext uri="{FF2B5EF4-FFF2-40B4-BE49-F238E27FC236}">
                <a16:creationId xmlns:a16="http://schemas.microsoft.com/office/drawing/2014/main" id="{82A1305D-FEDD-387A-6D61-08DD049D0447}"/>
              </a:ext>
            </a:extLst>
          </p:cNvPr>
          <p:cNvSpPr>
            <a:spLocks noGrp="1"/>
          </p:cNvSpPr>
          <p:nvPr>
            <p:ph type="title"/>
          </p:nvPr>
        </p:nvSpPr>
        <p:spPr/>
        <p:txBody>
          <a:bodyPr/>
          <a:lstStyle/>
          <a:p>
            <a:r>
              <a:rPr lang="de-DE" dirty="0"/>
              <a:t>Organisation und Trainingsziele</a:t>
            </a:r>
          </a:p>
        </p:txBody>
      </p:sp>
    </p:spTree>
    <p:extLst>
      <p:ext uri="{BB962C8B-B14F-4D97-AF65-F5344CB8AC3E}">
        <p14:creationId xmlns:p14="http://schemas.microsoft.com/office/powerpoint/2010/main" val="3237102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a:extLst>
              <a:ext uri="{FF2B5EF4-FFF2-40B4-BE49-F238E27FC236}">
                <a16:creationId xmlns:a16="http://schemas.microsoft.com/office/drawing/2014/main" id="{5D9ADA2C-58D8-E8A0-C132-63179D3E7784}"/>
              </a:ext>
            </a:extLst>
          </p:cNvPr>
          <p:cNvSpPr>
            <a:spLocks noGrp="1"/>
          </p:cNvSpPr>
          <p:nvPr>
            <p:ph idx="1"/>
          </p:nvPr>
        </p:nvSpPr>
        <p:spPr>
          <a:xfrm>
            <a:off x="2116898" y="1389560"/>
            <a:ext cx="9739101" cy="4797295"/>
          </a:xfrm>
        </p:spPr>
        <p:txBody>
          <a:bodyPr anchor="ctr"/>
          <a:lstStyle/>
          <a:p>
            <a:pPr marL="541338" indent="-541338">
              <a:buFont typeface="+mj-lt"/>
              <a:buAutoNum type="arabicParenBoth"/>
            </a:pPr>
            <a:r>
              <a:rPr lang="de-DE" sz="3200" dirty="0" err="1"/>
              <a:t>SMARTe</a:t>
            </a:r>
            <a:r>
              <a:rPr lang="de-DE" sz="3200" dirty="0"/>
              <a:t> Ziele</a:t>
            </a:r>
          </a:p>
          <a:p>
            <a:pPr marL="541338" indent="-541338">
              <a:buFont typeface="+mj-lt"/>
              <a:buAutoNum type="arabicParenBoth"/>
            </a:pPr>
            <a:r>
              <a:rPr lang="de-DE" sz="3200" dirty="0"/>
              <a:t>Haupt- und Teilziele</a:t>
            </a:r>
          </a:p>
          <a:p>
            <a:pPr marL="541338" indent="-541338">
              <a:buFont typeface="+mj-lt"/>
              <a:buAutoNum type="arabicParenBoth"/>
            </a:pPr>
            <a:r>
              <a:rPr lang="de-DE" sz="3200" dirty="0"/>
              <a:t>Priorisieren</a:t>
            </a:r>
          </a:p>
          <a:p>
            <a:pPr marL="541338" indent="-541338">
              <a:buFont typeface="+mj-lt"/>
              <a:buAutoNum type="arabicParenBoth"/>
            </a:pPr>
            <a:r>
              <a:rPr lang="de-DE" sz="3200" dirty="0"/>
              <a:t>Wochenplan</a:t>
            </a:r>
          </a:p>
          <a:p>
            <a:pPr marL="541338" indent="-541338">
              <a:buFont typeface="+mj-lt"/>
              <a:buAutoNum type="arabicParenBoth"/>
            </a:pPr>
            <a:r>
              <a:rPr lang="de-DE" sz="3200" dirty="0"/>
              <a:t>To-Do-Listen</a:t>
            </a:r>
          </a:p>
        </p:txBody>
      </p:sp>
      <p:sp>
        <p:nvSpPr>
          <p:cNvPr id="6" name="Titel 5">
            <a:extLst>
              <a:ext uri="{FF2B5EF4-FFF2-40B4-BE49-F238E27FC236}">
                <a16:creationId xmlns:a16="http://schemas.microsoft.com/office/drawing/2014/main" id="{0B018D0A-D25C-C6D0-5D5F-F486FB00D368}"/>
              </a:ext>
            </a:extLst>
          </p:cNvPr>
          <p:cNvSpPr>
            <a:spLocks noGrp="1"/>
          </p:cNvSpPr>
          <p:nvPr>
            <p:ph type="title"/>
          </p:nvPr>
        </p:nvSpPr>
        <p:spPr/>
        <p:txBody>
          <a:bodyPr/>
          <a:lstStyle/>
          <a:p>
            <a:r>
              <a:rPr lang="de-DE" dirty="0"/>
              <a:t>Inhalte</a:t>
            </a:r>
          </a:p>
        </p:txBody>
      </p:sp>
      <p:sp>
        <p:nvSpPr>
          <p:cNvPr id="2" name="Foliennummernplatzhalter 1">
            <a:extLst>
              <a:ext uri="{FF2B5EF4-FFF2-40B4-BE49-F238E27FC236}">
                <a16:creationId xmlns:a16="http://schemas.microsoft.com/office/drawing/2014/main" id="{E9B86F74-6961-8B73-BA8F-18EBCC4D324C}"/>
              </a:ext>
            </a:extLst>
          </p:cNvPr>
          <p:cNvSpPr>
            <a:spLocks noGrp="1"/>
          </p:cNvSpPr>
          <p:nvPr>
            <p:ph type="sldNum" sz="quarter" idx="4"/>
          </p:nvPr>
        </p:nvSpPr>
        <p:spPr/>
        <p:txBody>
          <a:bodyPr/>
          <a:lstStyle/>
          <a:p>
            <a:fld id="{FF3F1EC1-E7C7-4328-80F7-38FFE90A96BE}" type="slidenum">
              <a:rPr lang="de-DE" smtClean="0"/>
              <a:pPr/>
              <a:t>3</a:t>
            </a:fld>
            <a:endParaRPr lang="de-DE"/>
          </a:p>
        </p:txBody>
      </p:sp>
      <p:pic>
        <p:nvPicPr>
          <p:cNvPr id="4" name="Grafik 3" descr="Checkliste RNL">
            <a:extLst>
              <a:ext uri="{FF2B5EF4-FFF2-40B4-BE49-F238E27FC236}">
                <a16:creationId xmlns:a16="http://schemas.microsoft.com/office/drawing/2014/main" id="{694F292A-5AF3-AE91-3290-7DD4A098048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834145">
            <a:off x="7001413" y="2697684"/>
            <a:ext cx="2181047" cy="2181047"/>
          </a:xfrm>
          <a:prstGeom prst="rect">
            <a:avLst/>
          </a:prstGeom>
        </p:spPr>
      </p:pic>
    </p:spTree>
    <p:extLst>
      <p:ext uri="{BB962C8B-B14F-4D97-AF65-F5344CB8AC3E}">
        <p14:creationId xmlns:p14="http://schemas.microsoft.com/office/powerpoint/2010/main" val="4241228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8">
            <a:extLst>
              <a:ext uri="{FF2B5EF4-FFF2-40B4-BE49-F238E27FC236}">
                <a16:creationId xmlns:a16="http://schemas.microsoft.com/office/drawing/2014/main" id="{E4760633-8649-43E9-A80B-DCE4F0D79646}"/>
              </a:ext>
            </a:extLst>
          </p:cNvPr>
          <p:cNvSpPr>
            <a:spLocks noGrp="1"/>
          </p:cNvSpPr>
          <p:nvPr>
            <p:ph type="sldNum" sz="quarter" idx="4"/>
          </p:nvPr>
        </p:nvSpPr>
        <p:spPr/>
        <p:txBody>
          <a:bodyPr/>
          <a:lstStyle/>
          <a:p>
            <a:fld id="{B968B44B-E0FB-427D-B68D-03C386A02F90}" type="slidenum">
              <a:rPr lang="de-DE" smtClean="0"/>
              <a:t>4</a:t>
            </a:fld>
            <a:endParaRPr lang="de-DE"/>
          </a:p>
        </p:txBody>
      </p:sp>
      <p:sp>
        <p:nvSpPr>
          <p:cNvPr id="3" name="Inhaltsplatzhalter 2"/>
          <p:cNvSpPr>
            <a:spLocks noGrp="1"/>
          </p:cNvSpPr>
          <p:nvPr>
            <p:ph idx="1"/>
          </p:nvPr>
        </p:nvSpPr>
        <p:spPr/>
        <p:txBody>
          <a:bodyPr anchor="ctr"/>
          <a:lstStyle/>
          <a:p>
            <a:pPr marL="0" indent="0">
              <a:buNone/>
            </a:pPr>
            <a:r>
              <a:rPr lang="de-DE" sz="2800" b="1" dirty="0">
                <a:solidFill>
                  <a:srgbClr val="4EB99C"/>
                </a:solidFill>
              </a:rPr>
              <a:t>S</a:t>
            </a:r>
            <a:r>
              <a:rPr lang="de-DE" sz="2800" dirty="0">
                <a:solidFill>
                  <a:srgbClr val="4EB99C"/>
                </a:solidFill>
              </a:rPr>
              <a:t>pezifisch</a:t>
            </a:r>
            <a:r>
              <a:rPr lang="de-DE" sz="2800" dirty="0"/>
              <a:t> – was genau?</a:t>
            </a:r>
          </a:p>
          <a:p>
            <a:pPr marL="0" indent="0">
              <a:buNone/>
            </a:pPr>
            <a:r>
              <a:rPr lang="de-DE" sz="2800" b="1" dirty="0">
                <a:solidFill>
                  <a:srgbClr val="1B6A64"/>
                </a:solidFill>
              </a:rPr>
              <a:t>M</a:t>
            </a:r>
            <a:r>
              <a:rPr lang="de-DE" sz="2800" dirty="0">
                <a:solidFill>
                  <a:srgbClr val="1B6A64"/>
                </a:solidFill>
              </a:rPr>
              <a:t>essbar</a:t>
            </a:r>
            <a:r>
              <a:rPr lang="de-DE" sz="2800" dirty="0"/>
              <a:t> – wann ist es fertig?</a:t>
            </a:r>
          </a:p>
          <a:p>
            <a:pPr marL="0" indent="0">
              <a:buNone/>
            </a:pPr>
            <a:r>
              <a:rPr lang="de-DE" sz="2800" b="1" dirty="0">
                <a:solidFill>
                  <a:srgbClr val="1A5465"/>
                </a:solidFill>
              </a:rPr>
              <a:t>A</a:t>
            </a:r>
            <a:r>
              <a:rPr lang="de-DE" sz="2800" dirty="0">
                <a:solidFill>
                  <a:srgbClr val="1A5465"/>
                </a:solidFill>
              </a:rPr>
              <a:t>ttraktiv</a:t>
            </a:r>
            <a:r>
              <a:rPr lang="de-DE" sz="2800" dirty="0"/>
              <a:t> – warum ist es wichtig?</a:t>
            </a:r>
          </a:p>
          <a:p>
            <a:pPr marL="0" indent="0">
              <a:buNone/>
            </a:pPr>
            <a:r>
              <a:rPr lang="de-DE" sz="2800" b="1" dirty="0">
                <a:solidFill>
                  <a:srgbClr val="253161"/>
                </a:solidFill>
              </a:rPr>
              <a:t>R</a:t>
            </a:r>
            <a:r>
              <a:rPr lang="de-DE" sz="2800" dirty="0">
                <a:solidFill>
                  <a:srgbClr val="253161"/>
                </a:solidFill>
              </a:rPr>
              <a:t>ealistisch</a:t>
            </a:r>
            <a:r>
              <a:rPr lang="de-DE" sz="2800" dirty="0"/>
              <a:t> – warum ist es machbar?</a:t>
            </a:r>
          </a:p>
          <a:p>
            <a:pPr marL="0" indent="0">
              <a:buNone/>
            </a:pPr>
            <a:r>
              <a:rPr lang="de-DE" sz="2800" b="1" dirty="0">
                <a:solidFill>
                  <a:srgbClr val="2554A3"/>
                </a:solidFill>
              </a:rPr>
              <a:t>T</a:t>
            </a:r>
            <a:r>
              <a:rPr lang="de-DE" sz="2800" dirty="0">
                <a:solidFill>
                  <a:srgbClr val="2554A3"/>
                </a:solidFill>
              </a:rPr>
              <a:t>erminiert</a:t>
            </a:r>
            <a:r>
              <a:rPr lang="de-DE" sz="2800" dirty="0"/>
              <a:t> – bis wann?</a:t>
            </a:r>
          </a:p>
          <a:p>
            <a:pPr marL="0" indent="0">
              <a:buNone/>
            </a:pPr>
            <a:endParaRPr lang="de-DE" sz="2000" dirty="0"/>
          </a:p>
        </p:txBody>
      </p:sp>
      <p:sp>
        <p:nvSpPr>
          <p:cNvPr id="4" name="Inhaltsplatzhalter 3">
            <a:extLst>
              <a:ext uri="{FF2B5EF4-FFF2-40B4-BE49-F238E27FC236}">
                <a16:creationId xmlns:a16="http://schemas.microsoft.com/office/drawing/2014/main" id="{0A6E7B39-681D-E2EE-221E-0ACDCB0F9F9C}"/>
              </a:ext>
            </a:extLst>
          </p:cNvPr>
          <p:cNvSpPr>
            <a:spLocks noGrp="1"/>
          </p:cNvSpPr>
          <p:nvPr>
            <p:ph idx="11"/>
          </p:nvPr>
        </p:nvSpPr>
        <p:spPr/>
        <p:txBody>
          <a:bodyPr/>
          <a:lstStyle/>
          <a:p>
            <a:pPr marL="0" indent="0">
              <a:buNone/>
            </a:pPr>
            <a:r>
              <a:rPr lang="de-DE" dirty="0"/>
              <a:t>Die SMART-Formel hilft dabei, Ziele möglichst konkret zu formulieren. Ein Ziel ist dann „SMART“ formuliert, wenn es allen fünf Kriterien entspricht.</a:t>
            </a:r>
          </a:p>
          <a:p>
            <a:endParaRPr lang="de-DE" sz="2000" dirty="0"/>
          </a:p>
          <a:p>
            <a:r>
              <a:rPr lang="de-DE" sz="2000" dirty="0"/>
              <a:t>Beispiel: „Mach bitte im Lager A Inventur!“</a:t>
            </a:r>
          </a:p>
          <a:p>
            <a:r>
              <a:rPr lang="de-DE" sz="2000" dirty="0"/>
              <a:t>SMART: „Wir müssen im Lager A Inventur machen, damit wir einen Überblick über die vorrätige Ware haben (Attraktiv). Das bedeutet, dass wir alle Waren (Messbar) genau erfassen und mit dem Warenwirtschaftssystem abgleichen müssen (Spezifisch). Du kennst dich mit dem System aus (Realistisch) und du hast dafür bis nächste Woche Freitag Zeit (Terminiert).</a:t>
            </a:r>
          </a:p>
        </p:txBody>
      </p:sp>
      <p:sp>
        <p:nvSpPr>
          <p:cNvPr id="2" name="Titel 1"/>
          <p:cNvSpPr>
            <a:spLocks noGrp="1"/>
          </p:cNvSpPr>
          <p:nvPr>
            <p:ph type="title"/>
          </p:nvPr>
        </p:nvSpPr>
        <p:spPr/>
        <p:txBody>
          <a:bodyPr/>
          <a:lstStyle/>
          <a:p>
            <a:r>
              <a:rPr lang="de-DE" dirty="0"/>
              <a:t>Ziele setzen – </a:t>
            </a:r>
            <a:r>
              <a:rPr lang="de-DE" dirty="0" err="1"/>
              <a:t>SMARTe</a:t>
            </a:r>
            <a:r>
              <a:rPr lang="de-DE" dirty="0"/>
              <a:t> Ziele formulieren</a:t>
            </a:r>
          </a:p>
        </p:txBody>
      </p:sp>
    </p:spTree>
    <p:extLst>
      <p:ext uri="{BB962C8B-B14F-4D97-AF65-F5344CB8AC3E}">
        <p14:creationId xmlns:p14="http://schemas.microsoft.com/office/powerpoint/2010/main" val="4233711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chor="ctr"/>
          <a:lstStyle/>
          <a:p>
            <a:r>
              <a:rPr lang="de-DE" i="1" dirty="0"/>
              <a:t>Überlege Die eine </a:t>
            </a:r>
            <a:r>
              <a:rPr lang="de-DE" b="1" i="1" dirty="0"/>
              <a:t>Aufgabe aus deinem Arbeitsalltag</a:t>
            </a:r>
            <a:r>
              <a:rPr lang="de-DE" i="1" dirty="0"/>
              <a:t>: was musst Du diese Woche noch erledigen? </a:t>
            </a:r>
          </a:p>
          <a:p>
            <a:r>
              <a:rPr lang="de-DE" i="1" dirty="0"/>
              <a:t>Schritt 1: Überlege, ob diese Aufgabe allen </a:t>
            </a:r>
            <a:r>
              <a:rPr lang="de-DE" b="1" i="1" dirty="0"/>
              <a:t>fünf SMART-Kriterien </a:t>
            </a:r>
            <a:r>
              <a:rPr lang="de-DE" i="1" dirty="0"/>
              <a:t>entspricht!</a:t>
            </a:r>
          </a:p>
          <a:p>
            <a:r>
              <a:rPr lang="de-DE" i="1" dirty="0"/>
              <a:t>Schritt 2: Wenn nein: </a:t>
            </a:r>
            <a:r>
              <a:rPr lang="de-DE" b="1" i="1" dirty="0"/>
              <a:t>Formulieren diese Aufgabe so</a:t>
            </a:r>
            <a:r>
              <a:rPr lang="de-DE" i="1" dirty="0"/>
              <a:t>, dass sie allen fünf Kriterien entspricht!</a:t>
            </a:r>
          </a:p>
          <a:p>
            <a:r>
              <a:rPr lang="de-DE" i="1" dirty="0"/>
              <a:t>Wenn Dir dafür Informationen fehlen, frag Deinen Ausbilder oder denjenigen, der dir die Aufgabe übertragen hat!</a:t>
            </a:r>
            <a:endParaRPr lang="de-DE" sz="1800" i="1" dirty="0"/>
          </a:p>
        </p:txBody>
      </p:sp>
      <p:sp>
        <p:nvSpPr>
          <p:cNvPr id="2" name="Titel 1"/>
          <p:cNvSpPr>
            <a:spLocks noGrp="1"/>
          </p:cNvSpPr>
          <p:nvPr>
            <p:ph type="title"/>
          </p:nvPr>
        </p:nvSpPr>
        <p:spPr/>
        <p:txBody>
          <a:bodyPr/>
          <a:lstStyle/>
          <a:p>
            <a:r>
              <a:rPr lang="de-DE" dirty="0"/>
              <a:t>Übung „</a:t>
            </a:r>
            <a:r>
              <a:rPr lang="de-DE" dirty="0" err="1"/>
              <a:t>SMARTe</a:t>
            </a:r>
            <a:r>
              <a:rPr lang="de-DE" dirty="0"/>
              <a:t> Ziele“</a:t>
            </a:r>
          </a:p>
        </p:txBody>
      </p:sp>
      <p:sp>
        <p:nvSpPr>
          <p:cNvPr id="10" name="Foliennummernplatzhalter 9">
            <a:extLst>
              <a:ext uri="{FF2B5EF4-FFF2-40B4-BE49-F238E27FC236}">
                <a16:creationId xmlns:a16="http://schemas.microsoft.com/office/drawing/2014/main" id="{6D0566AD-A0FB-464C-A754-BCB3063C7B99}"/>
              </a:ext>
            </a:extLst>
          </p:cNvPr>
          <p:cNvSpPr>
            <a:spLocks noGrp="1"/>
          </p:cNvSpPr>
          <p:nvPr>
            <p:ph type="sldNum" sz="quarter" idx="4"/>
          </p:nvPr>
        </p:nvSpPr>
        <p:spPr/>
        <p:txBody>
          <a:bodyPr/>
          <a:lstStyle/>
          <a:p>
            <a:fld id="{B968B44B-E0FB-427D-B68D-03C386A02F90}" type="slidenum">
              <a:rPr lang="de-DE" smtClean="0"/>
              <a:t>5</a:t>
            </a:fld>
            <a:endParaRPr lang="de-DE"/>
          </a:p>
        </p:txBody>
      </p:sp>
    </p:spTree>
    <p:extLst>
      <p:ext uri="{BB962C8B-B14F-4D97-AF65-F5344CB8AC3E}">
        <p14:creationId xmlns:p14="http://schemas.microsoft.com/office/powerpoint/2010/main" val="766131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8">
            <a:extLst>
              <a:ext uri="{FF2B5EF4-FFF2-40B4-BE49-F238E27FC236}">
                <a16:creationId xmlns:a16="http://schemas.microsoft.com/office/drawing/2014/main" id="{7CA30F50-135F-4965-8F42-9875C179B47D}"/>
              </a:ext>
            </a:extLst>
          </p:cNvPr>
          <p:cNvSpPr>
            <a:spLocks noGrp="1"/>
          </p:cNvSpPr>
          <p:nvPr>
            <p:ph type="sldNum" sz="quarter" idx="4"/>
          </p:nvPr>
        </p:nvSpPr>
        <p:spPr/>
        <p:txBody>
          <a:bodyPr/>
          <a:lstStyle/>
          <a:p>
            <a:fld id="{B968B44B-E0FB-427D-B68D-03C386A02F90}" type="slidenum">
              <a:rPr lang="de-DE" smtClean="0"/>
              <a:t>6</a:t>
            </a:fld>
            <a:endParaRPr lang="de-DE"/>
          </a:p>
        </p:txBody>
      </p:sp>
      <p:sp>
        <p:nvSpPr>
          <p:cNvPr id="2" name="Titel 1"/>
          <p:cNvSpPr>
            <a:spLocks noGrp="1"/>
          </p:cNvSpPr>
          <p:nvPr>
            <p:ph type="title"/>
          </p:nvPr>
        </p:nvSpPr>
        <p:spPr/>
        <p:txBody>
          <a:bodyPr/>
          <a:lstStyle/>
          <a:p>
            <a:r>
              <a:rPr lang="de-DE" dirty="0"/>
              <a:t>Haupt- und Teilziele definieren</a:t>
            </a:r>
          </a:p>
        </p:txBody>
      </p:sp>
      <p:sp>
        <p:nvSpPr>
          <p:cNvPr id="11" name="Inhaltsplatzhalter 10">
            <a:extLst>
              <a:ext uri="{FF2B5EF4-FFF2-40B4-BE49-F238E27FC236}">
                <a16:creationId xmlns:a16="http://schemas.microsoft.com/office/drawing/2014/main" id="{5D203079-E60B-3BA6-B837-BFD3CD18C353}"/>
              </a:ext>
            </a:extLst>
          </p:cNvPr>
          <p:cNvSpPr>
            <a:spLocks noGrp="1"/>
          </p:cNvSpPr>
          <p:nvPr>
            <p:ph idx="11"/>
          </p:nvPr>
        </p:nvSpPr>
        <p:spPr/>
        <p:txBody>
          <a:bodyPr/>
          <a:lstStyle/>
          <a:p>
            <a:pPr marL="0" indent="0">
              <a:buNone/>
            </a:pPr>
            <a:r>
              <a:rPr lang="de-DE" dirty="0"/>
              <a:t>Viele Aufgaben erscheinen auf den ersten Blick „zu groß“. Das „Herunterbrechen“ auf kleinere Ziele bekommt man eine Übersicht über die zu erledigenden Arbeitsschritte. Das hilft und dabei, dass die Umsetzung leichter fällt. </a:t>
            </a:r>
          </a:p>
          <a:p>
            <a:r>
              <a:rPr lang="de-DE" sz="2000" dirty="0"/>
              <a:t>Beispiel: Inventur</a:t>
            </a:r>
          </a:p>
          <a:p>
            <a:r>
              <a:rPr lang="de-DE" sz="2000" dirty="0"/>
              <a:t>Hauptziel: „Inventur in Lager A“</a:t>
            </a:r>
          </a:p>
          <a:p>
            <a:pPr lvl="1"/>
            <a:r>
              <a:rPr lang="de-DE" sz="1800" dirty="0"/>
              <a:t>Teilziel 1: Warenwirtschaftssystem nutzen können und vorbereiten</a:t>
            </a:r>
          </a:p>
          <a:p>
            <a:pPr lvl="1"/>
            <a:r>
              <a:rPr lang="de-DE" sz="1800" dirty="0"/>
              <a:t>Teilziel 2: Zählen / Erfassen der Waren</a:t>
            </a:r>
          </a:p>
          <a:p>
            <a:pPr lvl="2"/>
            <a:r>
              <a:rPr lang="de-DE" sz="1600" dirty="0"/>
              <a:t>Feinziel 1: Zählen / Erfassen Regale 1-5 in Woche 1</a:t>
            </a:r>
          </a:p>
          <a:p>
            <a:pPr lvl="2"/>
            <a:r>
              <a:rPr lang="de-DE" sz="1600" dirty="0"/>
              <a:t>Feinziel 2: Zählen / Erfassen Regale 6-10 in Woche 2</a:t>
            </a:r>
          </a:p>
          <a:p>
            <a:pPr lvl="2"/>
            <a:endParaRPr lang="de-DE" sz="1600" dirty="0"/>
          </a:p>
          <a:p>
            <a:pPr marL="0" indent="0">
              <a:buNone/>
            </a:pPr>
            <a:endParaRPr lang="de-DE" dirty="0"/>
          </a:p>
          <a:p>
            <a:pPr marL="0" indent="0">
              <a:buNone/>
            </a:pPr>
            <a:endParaRPr lang="de-DE" dirty="0"/>
          </a:p>
        </p:txBody>
      </p:sp>
      <p:graphicFrame>
        <p:nvGraphicFramePr>
          <p:cNvPr id="12" name="Inhaltsplatzhalter 3">
            <a:extLst>
              <a:ext uri="{FF2B5EF4-FFF2-40B4-BE49-F238E27FC236}">
                <a16:creationId xmlns:a16="http://schemas.microsoft.com/office/drawing/2014/main" id="{B93EE746-085C-B00D-0450-9D7D7C4B8F43}"/>
              </a:ext>
            </a:extLst>
          </p:cNvPr>
          <p:cNvGraphicFramePr>
            <a:graphicFrameLocks noGrp="1"/>
          </p:cNvGraphicFramePr>
          <p:nvPr>
            <p:ph idx="1"/>
            <p:extLst>
              <p:ext uri="{D42A27DB-BD31-4B8C-83A1-F6EECF244321}">
                <p14:modId xmlns:p14="http://schemas.microsoft.com/office/powerpoint/2010/main" val="859433192"/>
              </p:ext>
            </p:extLst>
          </p:nvPr>
        </p:nvGraphicFramePr>
        <p:xfrm>
          <a:off x="336550" y="1389063"/>
          <a:ext cx="5664200" cy="4797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75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chor="ctr"/>
          <a:lstStyle/>
          <a:p>
            <a:r>
              <a:rPr lang="de-DE" i="1" dirty="0"/>
              <a:t>Überlege die ein große </a:t>
            </a:r>
            <a:r>
              <a:rPr lang="de-DE" b="1" i="1" dirty="0"/>
              <a:t>Ziel aus deiner Ausbildung </a:t>
            </a:r>
            <a:r>
              <a:rPr lang="de-DE" i="1" dirty="0"/>
              <a:t>– aus Schule oder Betrieb. Vielleicht eine Prüfung die bald ansteht?</a:t>
            </a:r>
          </a:p>
          <a:p>
            <a:r>
              <a:rPr lang="de-DE" i="1" dirty="0"/>
              <a:t>Formuliere dann </a:t>
            </a:r>
            <a:r>
              <a:rPr lang="de-DE" b="1" i="1" dirty="0"/>
              <a:t>Teilziele</a:t>
            </a:r>
            <a:r>
              <a:rPr lang="de-DE" i="1" dirty="0"/>
              <a:t>: Welche verschiedenen Aufgaben musst Du dafür erledigen? </a:t>
            </a:r>
          </a:p>
          <a:p>
            <a:r>
              <a:rPr lang="de-DE" i="1" dirty="0"/>
              <a:t>Formuliere anschließend </a:t>
            </a:r>
            <a:r>
              <a:rPr lang="de-DE" b="1" i="1" dirty="0"/>
              <a:t>Feinziele</a:t>
            </a:r>
            <a:r>
              <a:rPr lang="de-DE" i="1" dirty="0"/>
              <a:t> (oder auch Unterziele): Wie kannst Du die Teilziele in noch kleinere Pakete unterteilen?</a:t>
            </a:r>
          </a:p>
          <a:p>
            <a:r>
              <a:rPr lang="de-DE" i="1" dirty="0"/>
              <a:t>Erkläre in der Gruppe: Wie kleinteilig kannst Du deine große Aufgabe unterteilen? Und womit fängst Du an? </a:t>
            </a:r>
          </a:p>
          <a:p>
            <a:pPr marL="0" indent="0">
              <a:buNone/>
            </a:pPr>
            <a:endParaRPr lang="de-DE" i="1" dirty="0"/>
          </a:p>
        </p:txBody>
      </p:sp>
      <p:sp>
        <p:nvSpPr>
          <p:cNvPr id="2" name="Titel 1"/>
          <p:cNvSpPr>
            <a:spLocks noGrp="1"/>
          </p:cNvSpPr>
          <p:nvPr>
            <p:ph type="title"/>
          </p:nvPr>
        </p:nvSpPr>
        <p:spPr/>
        <p:txBody>
          <a:bodyPr/>
          <a:lstStyle/>
          <a:p>
            <a:r>
              <a:rPr lang="de-DE" dirty="0"/>
              <a:t>Übung „Teilziele“</a:t>
            </a:r>
          </a:p>
        </p:txBody>
      </p:sp>
      <p:sp>
        <p:nvSpPr>
          <p:cNvPr id="10" name="Foliennummernplatzhalter 9">
            <a:extLst>
              <a:ext uri="{FF2B5EF4-FFF2-40B4-BE49-F238E27FC236}">
                <a16:creationId xmlns:a16="http://schemas.microsoft.com/office/drawing/2014/main" id="{BE3336DF-9DDF-498F-B845-6148AF9ED00B}"/>
              </a:ext>
            </a:extLst>
          </p:cNvPr>
          <p:cNvSpPr>
            <a:spLocks noGrp="1"/>
          </p:cNvSpPr>
          <p:nvPr>
            <p:ph type="sldNum" sz="quarter" idx="4"/>
          </p:nvPr>
        </p:nvSpPr>
        <p:spPr/>
        <p:txBody>
          <a:bodyPr/>
          <a:lstStyle/>
          <a:p>
            <a:fld id="{B968B44B-E0FB-427D-B68D-03C386A02F90}" type="slidenum">
              <a:rPr lang="de-DE" smtClean="0"/>
              <a:t>7</a:t>
            </a:fld>
            <a:endParaRPr lang="de-DE"/>
          </a:p>
        </p:txBody>
      </p:sp>
    </p:spTree>
    <p:extLst>
      <p:ext uri="{BB962C8B-B14F-4D97-AF65-F5344CB8AC3E}">
        <p14:creationId xmlns:p14="http://schemas.microsoft.com/office/powerpoint/2010/main" val="158738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9">
            <a:extLst>
              <a:ext uri="{FF2B5EF4-FFF2-40B4-BE49-F238E27FC236}">
                <a16:creationId xmlns:a16="http://schemas.microsoft.com/office/drawing/2014/main" id="{C60528C8-8030-4A0D-AF32-569F65B5CA82}"/>
              </a:ext>
            </a:extLst>
          </p:cNvPr>
          <p:cNvSpPr>
            <a:spLocks noGrp="1"/>
          </p:cNvSpPr>
          <p:nvPr>
            <p:ph type="sldNum" sz="quarter" idx="4"/>
          </p:nvPr>
        </p:nvSpPr>
        <p:spPr/>
        <p:txBody>
          <a:bodyPr/>
          <a:lstStyle/>
          <a:p>
            <a:fld id="{B968B44B-E0FB-427D-B68D-03C386A02F90}" type="slidenum">
              <a:rPr lang="de-DE" smtClean="0"/>
              <a:t>8</a:t>
            </a:fld>
            <a:endParaRPr lang="de-DE"/>
          </a:p>
        </p:txBody>
      </p:sp>
      <p:sp>
        <p:nvSpPr>
          <p:cNvPr id="4" name="Inhaltsplatzhalter 3">
            <a:extLst>
              <a:ext uri="{FF2B5EF4-FFF2-40B4-BE49-F238E27FC236}">
                <a16:creationId xmlns:a16="http://schemas.microsoft.com/office/drawing/2014/main" id="{ADFB557D-1A14-7854-28EB-163D31F9B8AD}"/>
              </a:ext>
            </a:extLst>
          </p:cNvPr>
          <p:cNvSpPr>
            <a:spLocks noGrp="1"/>
          </p:cNvSpPr>
          <p:nvPr>
            <p:ph idx="11"/>
          </p:nvPr>
        </p:nvSpPr>
        <p:spPr/>
        <p:txBody>
          <a:bodyPr/>
          <a:lstStyle/>
          <a:p>
            <a:pPr marL="0" indent="0">
              <a:buNone/>
            </a:pPr>
            <a:r>
              <a:rPr lang="de-DE" dirty="0"/>
              <a:t>Mit der Eisenhower-Matrix lassen sich verschiedene Aufgaben priorisieren. Aufgaben werden durch die Parameter „dringend“ (Aspekt Zeit) und „wichtig“ (Aspekt Relevanz) in die Matrix einsortiert. </a:t>
            </a:r>
          </a:p>
          <a:p>
            <a:r>
              <a:rPr lang="de-DE" sz="2000" dirty="0"/>
              <a:t>Beispiel 1: „Lernen für eine Prüfung, die in drei Wochen ansteht.“ Feld B: Diese Aufgabe ist wichtig, aber (noch) nicht dringend. Ich sollte die Lerneinheiten terminieren (in meinem Kalender einplanen).</a:t>
            </a:r>
          </a:p>
          <a:p>
            <a:r>
              <a:rPr lang="de-DE" sz="2000" dirty="0"/>
              <a:t>Beispiel 2: „Ladungssicherung eines LKW kurz vor Fahrtbeginn.“ Feld A: Diese Aufgabe ist dringen, weil sie zeitnah erledigt werden muss und sie ist wichtig.</a:t>
            </a:r>
          </a:p>
        </p:txBody>
      </p:sp>
      <p:sp>
        <p:nvSpPr>
          <p:cNvPr id="2" name="Titel 1"/>
          <p:cNvSpPr>
            <a:spLocks noGrp="1"/>
          </p:cNvSpPr>
          <p:nvPr>
            <p:ph type="title"/>
          </p:nvPr>
        </p:nvSpPr>
        <p:spPr/>
        <p:txBody>
          <a:bodyPr/>
          <a:lstStyle/>
          <a:p>
            <a:r>
              <a:rPr lang="de-DE" dirty="0"/>
              <a:t>Prioritätensetzen mit der Eisenhower-Matrix</a:t>
            </a:r>
          </a:p>
        </p:txBody>
      </p:sp>
      <p:graphicFrame>
        <p:nvGraphicFramePr>
          <p:cNvPr id="5" name="Inhaltsplatzhalter 4">
            <a:extLst>
              <a:ext uri="{FF2B5EF4-FFF2-40B4-BE49-F238E27FC236}">
                <a16:creationId xmlns:a16="http://schemas.microsoft.com/office/drawing/2014/main" id="{90F6CE42-3277-0D35-F0BC-CC270FB278C6}"/>
              </a:ext>
            </a:extLst>
          </p:cNvPr>
          <p:cNvGraphicFramePr>
            <a:graphicFrameLocks noGrp="1"/>
          </p:cNvGraphicFramePr>
          <p:nvPr>
            <p:ph idx="1"/>
            <p:extLst>
              <p:ext uri="{D42A27DB-BD31-4B8C-83A1-F6EECF244321}">
                <p14:modId xmlns:p14="http://schemas.microsoft.com/office/powerpoint/2010/main" val="1528978669"/>
              </p:ext>
            </p:extLst>
          </p:nvPr>
        </p:nvGraphicFramePr>
        <p:xfrm>
          <a:off x="336550" y="1389062"/>
          <a:ext cx="5663439" cy="4797294"/>
        </p:xfrm>
        <a:graphic>
          <a:graphicData uri="http://schemas.openxmlformats.org/drawingml/2006/table">
            <a:tbl>
              <a:tblPr firstRow="1" bandRow="1">
                <a:tableStyleId>{7DF18680-E054-41AD-8BC1-D1AEF772440D}</a:tableStyleId>
              </a:tblPr>
              <a:tblGrid>
                <a:gridCol w="1887813">
                  <a:extLst>
                    <a:ext uri="{9D8B030D-6E8A-4147-A177-3AD203B41FA5}">
                      <a16:colId xmlns:a16="http://schemas.microsoft.com/office/drawing/2014/main" val="20000"/>
                    </a:ext>
                  </a:extLst>
                </a:gridCol>
                <a:gridCol w="1887813">
                  <a:extLst>
                    <a:ext uri="{9D8B030D-6E8A-4147-A177-3AD203B41FA5}">
                      <a16:colId xmlns:a16="http://schemas.microsoft.com/office/drawing/2014/main" val="20001"/>
                    </a:ext>
                  </a:extLst>
                </a:gridCol>
                <a:gridCol w="1887813">
                  <a:extLst>
                    <a:ext uri="{9D8B030D-6E8A-4147-A177-3AD203B41FA5}">
                      <a16:colId xmlns:a16="http://schemas.microsoft.com/office/drawing/2014/main" val="20002"/>
                    </a:ext>
                  </a:extLst>
                </a:gridCol>
              </a:tblGrid>
              <a:tr h="1599098">
                <a:tc>
                  <a:txBody>
                    <a:bodyPr/>
                    <a:lstStyle/>
                    <a:p>
                      <a:endParaRPr lang="de-DE" dirty="0">
                        <a:latin typeface="+mn-lt"/>
                      </a:endParaRPr>
                    </a:p>
                  </a:txBody>
                  <a:tcPr>
                    <a:noFill/>
                  </a:tcPr>
                </a:tc>
                <a:tc>
                  <a:txBody>
                    <a:bodyPr/>
                    <a:lstStyle/>
                    <a:p>
                      <a:pPr algn="ctr"/>
                      <a:r>
                        <a:rPr lang="de-DE" dirty="0">
                          <a:solidFill>
                            <a:sysClr val="windowText" lastClr="000000"/>
                          </a:solidFill>
                          <a:latin typeface="+mn-lt"/>
                        </a:rPr>
                        <a:t>Dringend</a:t>
                      </a:r>
                    </a:p>
                  </a:txBody>
                  <a:tcPr anchor="ctr">
                    <a:solidFill>
                      <a:srgbClr val="A3C741">
                        <a:alpha val="50000"/>
                      </a:srgbClr>
                    </a:solidFill>
                  </a:tcPr>
                </a:tc>
                <a:tc>
                  <a:txBody>
                    <a:bodyPr/>
                    <a:lstStyle/>
                    <a:p>
                      <a:pPr algn="ctr"/>
                      <a:r>
                        <a:rPr lang="de-DE" dirty="0">
                          <a:solidFill>
                            <a:sysClr val="windowText" lastClr="000000"/>
                          </a:solidFill>
                          <a:latin typeface="+mn-lt"/>
                        </a:rPr>
                        <a:t>Nicht dringend</a:t>
                      </a:r>
                    </a:p>
                  </a:txBody>
                  <a:tcPr anchor="ctr">
                    <a:solidFill>
                      <a:srgbClr val="A3C741">
                        <a:alpha val="50000"/>
                      </a:srgbClr>
                    </a:solidFill>
                  </a:tcPr>
                </a:tc>
                <a:extLst>
                  <a:ext uri="{0D108BD9-81ED-4DB2-BD59-A6C34878D82A}">
                    <a16:rowId xmlns:a16="http://schemas.microsoft.com/office/drawing/2014/main" val="10000"/>
                  </a:ext>
                </a:extLst>
              </a:tr>
              <a:tr h="1599098">
                <a:tc>
                  <a:txBody>
                    <a:bodyPr/>
                    <a:lstStyle/>
                    <a:p>
                      <a:pPr algn="ctr"/>
                      <a:r>
                        <a:rPr lang="de-DE" b="1" dirty="0">
                          <a:latin typeface="+mn-lt"/>
                        </a:rPr>
                        <a:t>Wichtig</a:t>
                      </a:r>
                    </a:p>
                  </a:txBody>
                  <a:tcPr anchor="ctr">
                    <a:solidFill>
                      <a:srgbClr val="A3C741">
                        <a:alpha val="50000"/>
                      </a:srgbClr>
                    </a:solidFill>
                  </a:tcPr>
                </a:tc>
                <a:tc>
                  <a:txBody>
                    <a:bodyPr/>
                    <a:lstStyle/>
                    <a:p>
                      <a:r>
                        <a:rPr lang="de-DE" sz="1800" kern="1200" dirty="0">
                          <a:solidFill>
                            <a:schemeClr val="dk1"/>
                          </a:solidFill>
                          <a:latin typeface="+mn-lt"/>
                          <a:ea typeface="+mn-ea"/>
                          <a:cs typeface="Times New Roman" panose="02020603050405020304" pitchFamily="18" charset="0"/>
                        </a:rPr>
                        <a:t>A</a:t>
                      </a:r>
                      <a:br>
                        <a:rPr lang="de-DE" dirty="0">
                          <a:latin typeface="+mn-lt"/>
                        </a:rPr>
                      </a:br>
                      <a:r>
                        <a:rPr lang="de-DE" dirty="0">
                          <a:latin typeface="+mn-lt"/>
                        </a:rPr>
                        <a:t>sofort erledigen</a:t>
                      </a:r>
                    </a:p>
                  </a:txBody>
                  <a:tcPr>
                    <a:solidFill>
                      <a:srgbClr val="4A92A7">
                        <a:alpha val="30196"/>
                      </a:srgbClr>
                    </a:solidFill>
                  </a:tcPr>
                </a:tc>
                <a:tc>
                  <a:txBody>
                    <a:bodyPr/>
                    <a:lstStyle/>
                    <a:p>
                      <a:r>
                        <a:rPr lang="de-DE" sz="1800" kern="1200" dirty="0">
                          <a:solidFill>
                            <a:schemeClr val="dk1"/>
                          </a:solidFill>
                          <a:latin typeface="+mn-lt"/>
                          <a:ea typeface="+mn-ea"/>
                          <a:cs typeface="Times New Roman" panose="02020603050405020304" pitchFamily="18" charset="0"/>
                        </a:rPr>
                        <a:t>B</a:t>
                      </a:r>
                      <a:br>
                        <a:rPr lang="de-DE" dirty="0">
                          <a:latin typeface="+mn-lt"/>
                        </a:rPr>
                      </a:br>
                      <a:r>
                        <a:rPr lang="de-DE" dirty="0">
                          <a:latin typeface="+mn-lt"/>
                        </a:rPr>
                        <a:t>terminieren</a:t>
                      </a:r>
                      <a:r>
                        <a:rPr lang="de-DE" baseline="0" dirty="0">
                          <a:latin typeface="+mn-lt"/>
                        </a:rPr>
                        <a:t> und dann selbst erledigen</a:t>
                      </a:r>
                      <a:endParaRPr lang="de-DE" dirty="0">
                        <a:latin typeface="+mn-lt"/>
                      </a:endParaRPr>
                    </a:p>
                  </a:txBody>
                  <a:tcPr>
                    <a:solidFill>
                      <a:srgbClr val="4A92A7">
                        <a:alpha val="30196"/>
                      </a:srgbClr>
                    </a:solidFill>
                  </a:tcPr>
                </a:tc>
                <a:extLst>
                  <a:ext uri="{0D108BD9-81ED-4DB2-BD59-A6C34878D82A}">
                    <a16:rowId xmlns:a16="http://schemas.microsoft.com/office/drawing/2014/main" val="10001"/>
                  </a:ext>
                </a:extLst>
              </a:tr>
              <a:tr h="1599098">
                <a:tc>
                  <a:txBody>
                    <a:bodyPr/>
                    <a:lstStyle/>
                    <a:p>
                      <a:pPr algn="ctr"/>
                      <a:r>
                        <a:rPr lang="de-DE" b="1" dirty="0">
                          <a:latin typeface="+mn-lt"/>
                        </a:rPr>
                        <a:t>Nicht wichtig</a:t>
                      </a:r>
                    </a:p>
                  </a:txBody>
                  <a:tcPr anchor="ctr">
                    <a:solidFill>
                      <a:srgbClr val="A3C741">
                        <a:alpha val="50000"/>
                      </a:srgbClr>
                    </a:solidFill>
                  </a:tcPr>
                </a:tc>
                <a:tc>
                  <a:txBody>
                    <a:bodyPr/>
                    <a:lstStyle/>
                    <a:p>
                      <a:r>
                        <a:rPr lang="de-DE" sz="1800" kern="1200" dirty="0">
                          <a:solidFill>
                            <a:schemeClr val="dk1"/>
                          </a:solidFill>
                          <a:latin typeface="+mn-lt"/>
                          <a:ea typeface="+mn-ea"/>
                          <a:cs typeface="Times New Roman" panose="02020603050405020304" pitchFamily="18" charset="0"/>
                        </a:rPr>
                        <a:t>C</a:t>
                      </a:r>
                      <a:br>
                        <a:rPr lang="de-DE" dirty="0">
                          <a:latin typeface="+mn-lt"/>
                        </a:rPr>
                      </a:br>
                      <a:r>
                        <a:rPr lang="de-DE" dirty="0">
                          <a:latin typeface="+mn-lt"/>
                        </a:rPr>
                        <a:t>delegieren / optimieren</a:t>
                      </a:r>
                    </a:p>
                  </a:txBody>
                  <a:tcPr>
                    <a:solidFill>
                      <a:srgbClr val="4A92A7">
                        <a:alpha val="30196"/>
                      </a:srgbClr>
                    </a:solidFill>
                  </a:tcPr>
                </a:tc>
                <a:tc>
                  <a:txBody>
                    <a:bodyPr/>
                    <a:lstStyle/>
                    <a:p>
                      <a:r>
                        <a:rPr lang="de-DE" dirty="0">
                          <a:latin typeface="+mn-lt"/>
                          <a:cs typeface="Times New Roman" panose="02020603050405020304" pitchFamily="18" charset="0"/>
                        </a:rPr>
                        <a:t>D</a:t>
                      </a:r>
                      <a:br>
                        <a:rPr lang="de-DE" dirty="0">
                          <a:latin typeface="+mn-lt"/>
                        </a:rPr>
                      </a:br>
                      <a:r>
                        <a:rPr lang="de-DE" dirty="0">
                          <a:latin typeface="+mn-lt"/>
                        </a:rPr>
                        <a:t>eliminieren / nicht bearbeiten</a:t>
                      </a:r>
                    </a:p>
                    <a:p>
                      <a:r>
                        <a:rPr lang="de-DE" dirty="0">
                          <a:latin typeface="+mn-lt"/>
                        </a:rPr>
                        <a:t>(oder Spaß</a:t>
                      </a:r>
                      <a:r>
                        <a:rPr lang="de-DE" baseline="0" dirty="0">
                          <a:latin typeface="+mn-lt"/>
                        </a:rPr>
                        <a:t> daran haben)</a:t>
                      </a:r>
                      <a:endParaRPr lang="de-DE" dirty="0">
                        <a:latin typeface="+mn-lt"/>
                      </a:endParaRPr>
                    </a:p>
                  </a:txBody>
                  <a:tcPr>
                    <a:solidFill>
                      <a:srgbClr val="4A92A7">
                        <a:alpha val="30196"/>
                      </a:srgb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88997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5542A9C7-6994-9DB8-5D43-58E90152A8E3}"/>
              </a:ext>
            </a:extLst>
          </p:cNvPr>
          <p:cNvSpPr>
            <a:spLocks noGrp="1"/>
          </p:cNvSpPr>
          <p:nvPr>
            <p:ph idx="1"/>
          </p:nvPr>
        </p:nvSpPr>
        <p:spPr/>
        <p:txBody>
          <a:bodyPr anchor="ctr"/>
          <a:lstStyle/>
          <a:p>
            <a:r>
              <a:rPr lang="de-DE" i="1" dirty="0"/>
              <a:t>Priorisiert die folgenden Aufgaben mithilfe der Eisenhower-Matrix nach Wichtigkeit und Dringlichkeit:</a:t>
            </a:r>
          </a:p>
          <a:p>
            <a:pPr lvl="1"/>
            <a:r>
              <a:rPr lang="de-DE" sz="2000" i="1" dirty="0"/>
              <a:t>Ein Kunde hat per E-Mail über eine fehlerhafte Bestellung informiert.</a:t>
            </a:r>
          </a:p>
          <a:p>
            <a:pPr lvl="1"/>
            <a:r>
              <a:rPr lang="de-DE" sz="2000" i="1" dirty="0"/>
              <a:t>Der/ die Ausbildungsleiter*in möchte euch die neue Software für die Lagerorganisation zeigen.</a:t>
            </a:r>
          </a:p>
          <a:p>
            <a:pPr lvl="1"/>
            <a:r>
              <a:rPr lang="de-DE" sz="2000" i="1" dirty="0"/>
              <a:t>Bei der Postfiliale liegt ein Paket für euch, eure Mutter ist dort in der Nähe, um einzukaufen. </a:t>
            </a:r>
          </a:p>
          <a:p>
            <a:pPr lvl="1"/>
            <a:r>
              <a:rPr lang="de-DE" sz="2000" i="1" dirty="0"/>
              <a:t>Du und die anderen Auszubildenden wollen heute ein kurzes </a:t>
            </a:r>
            <a:r>
              <a:rPr lang="de-DE" sz="2000" i="1" dirty="0" err="1"/>
              <a:t>Social</a:t>
            </a:r>
            <a:r>
              <a:rPr lang="de-DE" sz="2000" i="1" dirty="0"/>
              <a:t>-Media-Video als Werbung für das Unternehmen aufnehmen.</a:t>
            </a:r>
          </a:p>
          <a:p>
            <a:pPr lvl="1"/>
            <a:r>
              <a:rPr lang="de-DE" sz="2000" b="1" i="1" dirty="0"/>
              <a:t>Fügt gern eigene Beispiele für Aufgaben aus eurem Arbeitsalltag hinzu und diskutiert diese Aufgaben! </a:t>
            </a:r>
          </a:p>
        </p:txBody>
      </p:sp>
      <p:sp>
        <p:nvSpPr>
          <p:cNvPr id="3" name="Titel 2">
            <a:extLst>
              <a:ext uri="{FF2B5EF4-FFF2-40B4-BE49-F238E27FC236}">
                <a16:creationId xmlns:a16="http://schemas.microsoft.com/office/drawing/2014/main" id="{1E7BAB03-2E27-A2C5-E743-7C1548DA03C9}"/>
              </a:ext>
            </a:extLst>
          </p:cNvPr>
          <p:cNvSpPr>
            <a:spLocks noGrp="1"/>
          </p:cNvSpPr>
          <p:nvPr>
            <p:ph type="title"/>
          </p:nvPr>
        </p:nvSpPr>
        <p:spPr/>
        <p:txBody>
          <a:bodyPr/>
          <a:lstStyle/>
          <a:p>
            <a:r>
              <a:rPr lang="de-DE" dirty="0"/>
              <a:t>Übung „Eisenhower-Matrix“</a:t>
            </a:r>
          </a:p>
        </p:txBody>
      </p:sp>
      <p:sp>
        <p:nvSpPr>
          <p:cNvPr id="4" name="Foliennummernplatzhalter 3">
            <a:extLst>
              <a:ext uri="{FF2B5EF4-FFF2-40B4-BE49-F238E27FC236}">
                <a16:creationId xmlns:a16="http://schemas.microsoft.com/office/drawing/2014/main" id="{7620E7AA-C3DA-B67F-9A0C-57D825AFF944}"/>
              </a:ext>
            </a:extLst>
          </p:cNvPr>
          <p:cNvSpPr>
            <a:spLocks noGrp="1"/>
          </p:cNvSpPr>
          <p:nvPr>
            <p:ph type="sldNum" sz="quarter" idx="4"/>
          </p:nvPr>
        </p:nvSpPr>
        <p:spPr/>
        <p:txBody>
          <a:bodyPr/>
          <a:lstStyle/>
          <a:p>
            <a:fld id="{FF3F1EC1-E7C7-4328-80F7-38FFE90A96BE}" type="slidenum">
              <a:rPr lang="de-DE" smtClean="0"/>
              <a:pPr/>
              <a:t>9</a:t>
            </a:fld>
            <a:endParaRPr lang="de-DE"/>
          </a:p>
        </p:txBody>
      </p:sp>
    </p:spTree>
    <p:extLst>
      <p:ext uri="{BB962C8B-B14F-4D97-AF65-F5344CB8AC3E}">
        <p14:creationId xmlns:p14="http://schemas.microsoft.com/office/powerpoint/2010/main" val="2718799569"/>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1933</Words>
  <Application>Microsoft Office PowerPoint</Application>
  <PresentationFormat>Breitbild</PresentationFormat>
  <Paragraphs>161</Paragraphs>
  <Slides>14</Slides>
  <Notes>10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vt:i4>
      </vt:variant>
    </vt:vector>
  </HeadingPairs>
  <TitlesOfParts>
    <vt:vector size="19" baseType="lpstr">
      <vt:lpstr>Arial</vt:lpstr>
      <vt:lpstr>Calibri</vt:lpstr>
      <vt:lpstr>Symbol</vt:lpstr>
      <vt:lpstr>Wingdings</vt:lpstr>
      <vt:lpstr>Larissa</vt:lpstr>
      <vt:lpstr>Selbst- und Zeitmanagement</vt:lpstr>
      <vt:lpstr>Organisation und Trainingsziele</vt:lpstr>
      <vt:lpstr>Inhalte</vt:lpstr>
      <vt:lpstr>Ziele setzen – SMARTe Ziele formulieren</vt:lpstr>
      <vt:lpstr>Übung „SMARTe Ziele“</vt:lpstr>
      <vt:lpstr>Haupt- und Teilziele definieren</vt:lpstr>
      <vt:lpstr>Übung „Teilziele“</vt:lpstr>
      <vt:lpstr>Prioritätensetzen mit der Eisenhower-Matrix</vt:lpstr>
      <vt:lpstr>Übung „Eisenhower-Matrix“</vt:lpstr>
      <vt:lpstr>Wochenplan</vt:lpstr>
      <vt:lpstr>Übung „Wochenplan“</vt:lpstr>
      <vt:lpstr>(digitale) To-Do-Listen</vt:lpstr>
      <vt:lpstr>Übung „To-Do-Liste“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heinz bayer</dc:creator>
  <cp:lastModifiedBy>Joscha Link</cp:lastModifiedBy>
  <cp:revision>66</cp:revision>
  <dcterms:created xsi:type="dcterms:W3CDTF">2021-03-01T06:51:14Z</dcterms:created>
  <dcterms:modified xsi:type="dcterms:W3CDTF">2022-11-23T17:26:32Z</dcterms:modified>
</cp:coreProperties>
</file>